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36"/>
  </p:notesMasterIdLst>
  <p:sldIdLst>
    <p:sldId id="318" r:id="rId3"/>
    <p:sldId id="328" r:id="rId4"/>
    <p:sldId id="312" r:id="rId5"/>
    <p:sldId id="313" r:id="rId6"/>
    <p:sldId id="311" r:id="rId7"/>
    <p:sldId id="310" r:id="rId8"/>
    <p:sldId id="314" r:id="rId9"/>
    <p:sldId id="283" r:id="rId10"/>
    <p:sldId id="315" r:id="rId11"/>
    <p:sldId id="316" r:id="rId12"/>
    <p:sldId id="294" r:id="rId13"/>
    <p:sldId id="295" r:id="rId14"/>
    <p:sldId id="296" r:id="rId15"/>
    <p:sldId id="319" r:id="rId16"/>
    <p:sldId id="322" r:id="rId17"/>
    <p:sldId id="297" r:id="rId18"/>
    <p:sldId id="298" r:id="rId19"/>
    <p:sldId id="299" r:id="rId20"/>
    <p:sldId id="320" r:id="rId21"/>
    <p:sldId id="309" r:id="rId22"/>
    <p:sldId id="300" r:id="rId23"/>
    <p:sldId id="301" r:id="rId24"/>
    <p:sldId id="302" r:id="rId25"/>
    <p:sldId id="303" r:id="rId26"/>
    <p:sldId id="324" r:id="rId27"/>
    <p:sldId id="289" r:id="rId28"/>
    <p:sldId id="304" r:id="rId29"/>
    <p:sldId id="327" r:id="rId30"/>
    <p:sldId id="291" r:id="rId31"/>
    <p:sldId id="321" r:id="rId32"/>
    <p:sldId id="326" r:id="rId33"/>
    <p:sldId id="305" r:id="rId34"/>
    <p:sldId id="3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777" autoAdjust="0"/>
  </p:normalViewPr>
  <p:slideViewPr>
    <p:cSldViewPr>
      <p:cViewPr varScale="1">
        <p:scale>
          <a:sx n="69" d="100"/>
          <a:sy n="69" d="100"/>
        </p:scale>
        <p:origin x="142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A0E2B5-C1A7-4C7D-A979-3BF8928DB2F9}" type="datetimeFigureOut">
              <a:rPr lang="en-US" smtClean="0"/>
              <a:pPr/>
              <a:t>7/31/2022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B4DBE-4BDB-498B-9079-7839A2AB94F8}" type="slidenum">
              <a:rPr lang="en-US" smtClean="0"/>
              <a:pPr/>
              <a:t>‹#›</a:t>
            </a:fld>
            <a:endParaRPr lang="en-US"/>
          </a:p>
        </p:txBody>
      </p:sp>
    </p:spTree>
    <p:extLst>
      <p:ext uri="{BB962C8B-B14F-4D97-AF65-F5344CB8AC3E}">
        <p14:creationId xmlns:p14="http://schemas.microsoft.com/office/powerpoint/2010/main" val="3451068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B4DBE-4BDB-498B-9079-7839A2AB94F8}" type="slidenum">
              <a:rPr lang="en-US" smtClean="0"/>
              <a:pPr/>
              <a:t>16</a:t>
            </a:fld>
            <a:endParaRPr lang="en-US"/>
          </a:p>
        </p:txBody>
      </p:sp>
    </p:spTree>
    <p:extLst>
      <p:ext uri="{BB962C8B-B14F-4D97-AF65-F5344CB8AC3E}">
        <p14:creationId xmlns:p14="http://schemas.microsoft.com/office/powerpoint/2010/main" val="47703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8E8F9C-5CBC-4F03-BAFD-64BD8029FE6F}"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280715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E8F9C-5CBC-4F03-BAFD-64BD8029FE6F}"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2441291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E8F9C-5CBC-4F03-BAFD-64BD8029FE6F}"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168833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255B5218-8922-4A24-9A5F-30285425A4E5}" type="slidenum">
              <a:rPr lang="en-US"/>
              <a:pPr>
                <a:defRPr/>
              </a:pPr>
              <a:t>‹#›</a:t>
            </a:fld>
            <a:endParaRPr lang="en-US"/>
          </a:p>
        </p:txBody>
      </p:sp>
    </p:spTree>
    <p:extLst>
      <p:ext uri="{BB962C8B-B14F-4D97-AF65-F5344CB8AC3E}">
        <p14:creationId xmlns:p14="http://schemas.microsoft.com/office/powerpoint/2010/main" val="2526531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387DFE52-ACEE-4B98-B728-CB85A322D79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B41D0C-5140-456A-AA02-AF6FF9E7D014}"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625874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66CC51-5066-4187-B7ED-B77376496793}"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31896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BE4DAD-E9F4-4CCE-AED5-CF09B4BFC188}"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39117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512BC9-843B-4F70-8580-753769F77521}"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1172055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1DE78E-0F8D-48A1-AAD8-62DC8F30EFA5}"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582423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F993BA-B4F1-4163-A39B-F91165C7EF41}"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3633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E8F9C-5CBC-4F03-BAFD-64BD8029FE6F}"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36566039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77F924-61FB-4ADA-9DD4-AF6E3DED5605}"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98338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A4545D-8507-4998-BA91-92240BC999F6}"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1008943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079CFC-CDAA-4B99-8698-37D7B57096B7}"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792027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4BF794-CF25-4055-9F18-71A913797DC2}"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94934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07BFAA-B727-4EE8-9083-1201F59EC11D}"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59988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E8F9C-5CBC-4F03-BAFD-64BD8029FE6F}" type="datetimeFigureOut">
              <a:rPr lang="en-US" smtClean="0"/>
              <a:pPr/>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40855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8E8F9C-5CBC-4F03-BAFD-64BD8029FE6F}"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143993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8E8F9C-5CBC-4F03-BAFD-64BD8029FE6F}" type="datetimeFigureOut">
              <a:rPr lang="en-US" smtClean="0"/>
              <a:pPr/>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55536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8E8F9C-5CBC-4F03-BAFD-64BD8029FE6F}" type="datetimeFigureOut">
              <a:rPr lang="en-US" smtClean="0"/>
              <a:pPr/>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234860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E8F9C-5CBC-4F03-BAFD-64BD8029FE6F}" type="datetimeFigureOut">
              <a:rPr lang="en-US" smtClean="0"/>
              <a:pPr/>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95518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E8F9C-5CBC-4F03-BAFD-64BD8029FE6F}"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365739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E8F9C-5CBC-4F03-BAFD-64BD8029FE6F}" type="datetimeFigureOut">
              <a:rPr lang="en-US" smtClean="0"/>
              <a:pPr/>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6D05D-3596-473B-9897-ECB5D1D82E4B}" type="slidenum">
              <a:rPr lang="en-US" smtClean="0"/>
              <a:pPr/>
              <a:t>‹#›</a:t>
            </a:fld>
            <a:endParaRPr lang="en-US"/>
          </a:p>
        </p:txBody>
      </p:sp>
    </p:spTree>
    <p:extLst>
      <p:ext uri="{BB962C8B-B14F-4D97-AF65-F5344CB8AC3E}">
        <p14:creationId xmlns:p14="http://schemas.microsoft.com/office/powerpoint/2010/main" val="240676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E8F9C-5CBC-4F03-BAFD-64BD8029FE6F}" type="datetimeFigureOut">
              <a:rPr lang="en-US" smtClean="0"/>
              <a:pPr/>
              <a:t>7/31/2022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6D05D-3596-473B-9897-ECB5D1D82E4B}" type="slidenum">
              <a:rPr lang="en-US" smtClean="0"/>
              <a:pPr/>
              <a:t>‹#›</a:t>
            </a:fld>
            <a:endParaRPr lang="en-US"/>
          </a:p>
        </p:txBody>
      </p:sp>
    </p:spTree>
    <p:extLst>
      <p:ext uri="{BB962C8B-B14F-4D97-AF65-F5344CB8AC3E}">
        <p14:creationId xmlns:p14="http://schemas.microsoft.com/office/powerpoint/2010/main" val="1546583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594871-5B04-4C67-88FD-158F4344F2EB}" type="slidenum">
              <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VNI-Times" pitchFamily="2" charset="0"/>
              <a:ea typeface="+mn-ea"/>
              <a:cs typeface="+mn-cs"/>
            </a:endParaRPr>
          </a:p>
        </p:txBody>
      </p:sp>
    </p:spTree>
    <p:extLst>
      <p:ext uri="{BB962C8B-B14F-4D97-AF65-F5344CB8AC3E}">
        <p14:creationId xmlns:p14="http://schemas.microsoft.com/office/powerpoint/2010/main" val="24526330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NI-Times" pitchFamily="2" charset="0"/>
        </a:defRPr>
      </a:lvl2pPr>
      <a:lvl3pPr algn="ctr" rtl="0" eaLnBrk="0" fontAlgn="base" hangingPunct="0">
        <a:spcBef>
          <a:spcPct val="0"/>
        </a:spcBef>
        <a:spcAft>
          <a:spcPct val="0"/>
        </a:spcAft>
        <a:defRPr sz="4400">
          <a:solidFill>
            <a:schemeClr val="tx2"/>
          </a:solidFill>
          <a:latin typeface="VNI-Times" pitchFamily="2" charset="0"/>
        </a:defRPr>
      </a:lvl3pPr>
      <a:lvl4pPr algn="ctr" rtl="0" eaLnBrk="0" fontAlgn="base" hangingPunct="0">
        <a:spcBef>
          <a:spcPct val="0"/>
        </a:spcBef>
        <a:spcAft>
          <a:spcPct val="0"/>
        </a:spcAft>
        <a:defRPr sz="4400">
          <a:solidFill>
            <a:schemeClr val="tx2"/>
          </a:solidFill>
          <a:latin typeface="VNI-Times" pitchFamily="2" charset="0"/>
        </a:defRPr>
      </a:lvl4pPr>
      <a:lvl5pPr algn="ctr" rtl="0" eaLnBrk="0" fontAlgn="base" hangingPunct="0">
        <a:spcBef>
          <a:spcPct val="0"/>
        </a:spcBef>
        <a:spcAft>
          <a:spcPct val="0"/>
        </a:spcAft>
        <a:defRPr sz="4400">
          <a:solidFill>
            <a:schemeClr val="tx2"/>
          </a:solidFill>
          <a:latin typeface="VNI-Times" pitchFamily="2" charset="0"/>
        </a:defRPr>
      </a:lvl5pPr>
      <a:lvl6pPr marL="457200" algn="ctr" rtl="0" fontAlgn="base">
        <a:spcBef>
          <a:spcPct val="0"/>
        </a:spcBef>
        <a:spcAft>
          <a:spcPct val="0"/>
        </a:spcAft>
        <a:defRPr sz="4400">
          <a:solidFill>
            <a:schemeClr val="tx2"/>
          </a:solidFill>
          <a:latin typeface="VNI-Times" pitchFamily="2" charset="0"/>
        </a:defRPr>
      </a:lvl6pPr>
      <a:lvl7pPr marL="914400" algn="ctr" rtl="0" fontAlgn="base">
        <a:spcBef>
          <a:spcPct val="0"/>
        </a:spcBef>
        <a:spcAft>
          <a:spcPct val="0"/>
        </a:spcAft>
        <a:defRPr sz="4400">
          <a:solidFill>
            <a:schemeClr val="tx2"/>
          </a:solidFill>
          <a:latin typeface="VNI-Times" pitchFamily="2" charset="0"/>
        </a:defRPr>
      </a:lvl7pPr>
      <a:lvl8pPr marL="1371600" algn="ctr" rtl="0" fontAlgn="base">
        <a:spcBef>
          <a:spcPct val="0"/>
        </a:spcBef>
        <a:spcAft>
          <a:spcPct val="0"/>
        </a:spcAft>
        <a:defRPr sz="4400">
          <a:solidFill>
            <a:schemeClr val="tx2"/>
          </a:solidFill>
          <a:latin typeface="VNI-Times" pitchFamily="2" charset="0"/>
        </a:defRPr>
      </a:lvl8pPr>
      <a:lvl9pPr marL="1828800" algn="ctr" rtl="0" fontAlgn="base">
        <a:spcBef>
          <a:spcPct val="0"/>
        </a:spcBef>
        <a:spcAft>
          <a:spcPct val="0"/>
        </a:spcAft>
        <a:defRPr sz="4400">
          <a:solidFill>
            <a:schemeClr val="tx2"/>
          </a:solidFill>
          <a:latin typeface="VNI-Times"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gi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slide" Target="slide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2.gif"/><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wmf"/><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95400" y="4038600"/>
            <a:ext cx="6629400" cy="519113"/>
          </a:xfrm>
          <a:prstGeom prst="rect">
            <a:avLst/>
          </a:prstGeom>
          <a:noFill/>
          <a:ln w="9525">
            <a:noFill/>
            <a:miter lim="800000"/>
            <a:headEnd/>
            <a:tailEnd/>
          </a:ln>
        </p:spPr>
        <p:txBody>
          <a:bodyPr>
            <a:spAutoFit/>
          </a:bodyPr>
          <a:lstStyle/>
          <a:p>
            <a:pPr>
              <a:spcBef>
                <a:spcPct val="50000"/>
              </a:spcBef>
            </a:pPr>
            <a:endParaRPr lang="en-US" sz="2800">
              <a:latin typeface=".VnArial Narrow" pitchFamily="34" charset="0"/>
            </a:endParaRPr>
          </a:p>
        </p:txBody>
      </p:sp>
      <p:sp>
        <p:nvSpPr>
          <p:cNvPr id="5123" name="Text Box 3"/>
          <p:cNvSpPr txBox="1">
            <a:spLocks noChangeArrowheads="1"/>
          </p:cNvSpPr>
          <p:nvPr/>
        </p:nvSpPr>
        <p:spPr bwMode="auto">
          <a:xfrm>
            <a:off x="685800" y="1371600"/>
            <a:ext cx="8077200" cy="519113"/>
          </a:xfrm>
          <a:prstGeom prst="rect">
            <a:avLst/>
          </a:prstGeom>
          <a:noFill/>
          <a:ln w="9525">
            <a:noFill/>
            <a:miter lim="800000"/>
            <a:headEnd/>
            <a:tailEnd/>
          </a:ln>
        </p:spPr>
        <p:txBody>
          <a:bodyPr>
            <a:spAutoFit/>
          </a:bodyPr>
          <a:lstStyle/>
          <a:p>
            <a:pPr>
              <a:spcBef>
                <a:spcPct val="50000"/>
              </a:spcBef>
            </a:pPr>
            <a:endParaRPr lang="en-US" sz="2800">
              <a:latin typeface=".VnArial Narrow" pitchFamily="34" charset="0"/>
            </a:endParaRPr>
          </a:p>
        </p:txBody>
      </p:sp>
      <p:sp>
        <p:nvSpPr>
          <p:cNvPr id="5137" name="Text Box 26"/>
          <p:cNvSpPr txBox="1">
            <a:spLocks noChangeArrowheads="1"/>
          </p:cNvSpPr>
          <p:nvPr/>
        </p:nvSpPr>
        <p:spPr bwMode="auto">
          <a:xfrm>
            <a:off x="5105400" y="6096000"/>
            <a:ext cx="228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5138" name="AutoShape 27"/>
          <p:cNvSpPr>
            <a:spLocks noChangeArrowheads="1"/>
          </p:cNvSpPr>
          <p:nvPr/>
        </p:nvSpPr>
        <p:spPr bwMode="auto">
          <a:xfrm>
            <a:off x="4953000" y="6096000"/>
            <a:ext cx="46038" cy="46038"/>
          </a:xfrm>
          <a:prstGeom prst="flowChartConnector">
            <a:avLst/>
          </a:prstGeom>
          <a:solidFill>
            <a:schemeClr val="accent1"/>
          </a:solidFill>
          <a:ln w="9525">
            <a:solidFill>
              <a:srgbClr val="FFFF00"/>
            </a:solidFill>
            <a:round/>
            <a:headEnd/>
            <a:tailEnd/>
          </a:ln>
        </p:spPr>
        <p:txBody>
          <a:bodyPr wrap="none" anchor="ctr"/>
          <a:lstStyle/>
          <a:p>
            <a:pPr algn="ctr"/>
            <a:endParaRPr lang="en-US" sz="4400">
              <a:solidFill>
                <a:srgbClr val="FF0000"/>
              </a:solidFill>
              <a:latin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2" descr="gach%20ngoi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1" descr="images605670_san_xuat_th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5"/>
          <p:cNvSpPr txBox="1">
            <a:spLocks noChangeArrowheads="1"/>
          </p:cNvSpPr>
          <p:nvPr/>
        </p:nvSpPr>
        <p:spPr bwMode="auto">
          <a:xfrm>
            <a:off x="0" y="6521451"/>
            <a:ext cx="23622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3300"/>
                </a:solidFill>
                <a:latin typeface="Times New Roman" pitchFamily="18" charset="0"/>
              </a:rPr>
              <a:t>VẬT LIỆU XÂY DỰNG</a:t>
            </a:r>
          </a:p>
        </p:txBody>
      </p:sp>
      <p:pic>
        <p:nvPicPr>
          <p:cNvPr id="17413" name="Picture 47" descr="http://dangcongsan.vn/cpv/Upload/News/2014/11/20140210100200-lamtha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05200"/>
            <a:ext cx="4495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44"/>
          <p:cNvSpPr txBox="1">
            <a:spLocks noChangeArrowheads="1"/>
          </p:cNvSpPr>
          <p:nvPr/>
        </p:nvSpPr>
        <p:spPr bwMode="auto">
          <a:xfrm>
            <a:off x="7772400" y="6521451"/>
            <a:ext cx="13716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3300"/>
                </a:solidFill>
                <a:latin typeface="Times New Roman" pitchFamily="18" charset="0"/>
              </a:rPr>
              <a:t>HÓA CHẤT</a:t>
            </a:r>
          </a:p>
        </p:txBody>
      </p:sp>
      <p:pic>
        <p:nvPicPr>
          <p:cNvPr id="17415" name="Picture 49" descr="http://www2.vietbao.vn/images/vn2/kinh-te/20626132_images1134315_thainguy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43"/>
          <p:cNvSpPr txBox="1">
            <a:spLocks noChangeArrowheads="1"/>
          </p:cNvSpPr>
          <p:nvPr/>
        </p:nvSpPr>
        <p:spPr bwMode="auto">
          <a:xfrm>
            <a:off x="2667000" y="381001"/>
            <a:ext cx="39624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latin typeface="Times New Roman" pitchFamily="18" charset="0"/>
              </a:rPr>
              <a:t>NHÀ MÁY GANG THÉP THÁI NGUYÊN</a:t>
            </a:r>
          </a:p>
        </p:txBody>
      </p:sp>
      <p:sp>
        <p:nvSpPr>
          <p:cNvPr id="17417" name="Text Box 42"/>
          <p:cNvSpPr txBox="1">
            <a:spLocks noChangeArrowheads="1"/>
          </p:cNvSpPr>
          <p:nvPr/>
        </p:nvSpPr>
        <p:spPr bwMode="auto">
          <a:xfrm>
            <a:off x="590551" y="3094038"/>
            <a:ext cx="73152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 </a:t>
            </a:r>
            <a:r>
              <a:rPr lang="en-US" sz="2400" b="1">
                <a:solidFill>
                  <a:srgbClr val="0000FF"/>
                </a:solidFill>
                <a:latin typeface="Times New Roman" pitchFamily="18" charset="0"/>
              </a:rPr>
              <a:t>Chế biến khoáng sản: Luyện kim đen (Thái Nguyên), hóa chất (Việt Trì), Vật liệu xây dựng, </a:t>
            </a:r>
          </a:p>
        </p:txBody>
      </p:sp>
      <p:sp>
        <p:nvSpPr>
          <p:cNvPr id="10" name="Text Box 16"/>
          <p:cNvSpPr txBox="1">
            <a:spLocks noChangeArrowheads="1"/>
          </p:cNvSpPr>
          <p:nvPr/>
        </p:nvSpPr>
        <p:spPr bwMode="auto">
          <a:xfrm>
            <a:off x="914400" y="1044122"/>
            <a:ext cx="76200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latin typeface="Times New Roman" pitchFamily="18" charset="0"/>
              </a:rPr>
              <a:t>Vì sao công nghiệp chế biến khoáng sản lại phân bố chủ yếu ở các tỉnh Trung du Bắc Bộ?</a:t>
            </a:r>
          </a:p>
        </p:txBody>
      </p:sp>
      <p:sp>
        <p:nvSpPr>
          <p:cNvPr id="11" name="Text Box 18"/>
          <p:cNvSpPr txBox="1">
            <a:spLocks noChangeArrowheads="1"/>
          </p:cNvSpPr>
          <p:nvPr/>
        </p:nvSpPr>
        <p:spPr bwMode="auto">
          <a:xfrm>
            <a:off x="381000" y="4337505"/>
            <a:ext cx="8458200" cy="9541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a:latin typeface="Times New Roman" pitchFamily="18" charset="0"/>
              </a:rPr>
              <a:t>Vì có nguồn điện lớn, nguồn nguyên liệu và lao động dồi dào, giao thông vận tải thuận lợi hơn các tỉnh ở miền núi</a:t>
            </a:r>
            <a:r>
              <a:rPr lang="en-US">
                <a:solidFill>
                  <a:srgbClr val="0000FF"/>
                </a:solidFill>
                <a:latin typeface="Times New Roman" pitchFamily="18" charset="0"/>
              </a:rPr>
              <a:t>.</a:t>
            </a:r>
            <a:r>
              <a:rPr lang="en-US">
                <a:solidFill>
                  <a:srgbClr val="0000CC"/>
                </a:solidFill>
                <a:latin typeface="Times New Roman" pitchFamily="18" charset="0"/>
              </a:rPr>
              <a:t> </a:t>
            </a:r>
          </a:p>
        </p:txBody>
      </p:sp>
      <p:pic>
        <p:nvPicPr>
          <p:cNvPr id="12" name="Picture 11" descr="1anipt1a">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1047750"/>
            <a:ext cx="762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404373"/>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Bild006"/>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5" name="Text Box 5"/>
          <p:cNvSpPr txBox="1">
            <a:spLocks noChangeArrowheads="1"/>
          </p:cNvSpPr>
          <p:nvPr/>
        </p:nvSpPr>
        <p:spPr bwMode="auto">
          <a:xfrm>
            <a:off x="2133600" y="1600200"/>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a:solidFill>
                  <a:srgbClr val="FF0000"/>
                </a:solidFill>
                <a:latin typeface="Times New Roman" pitchFamily="18" charset="0"/>
              </a:rPr>
              <a:t>HỒ THỦY ĐIỆN HÒA BÌNH</a:t>
            </a:r>
          </a:p>
        </p:txBody>
      </p:sp>
      <p:pic>
        <p:nvPicPr>
          <p:cNvPr id="343046" name="Picture 6" descr="lyl1260349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6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7" name="Text Box 7"/>
          <p:cNvSpPr txBox="1">
            <a:spLocks noChangeArrowheads="1"/>
          </p:cNvSpPr>
          <p:nvPr/>
        </p:nvSpPr>
        <p:spPr bwMode="auto">
          <a:xfrm>
            <a:off x="76201" y="907702"/>
            <a:ext cx="9109075" cy="22467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dirty="0" err="1" smtClean="0">
                <a:latin typeface="Times New Roman" pitchFamily="18" charset="0"/>
              </a:rPr>
              <a:t>Được</a:t>
            </a:r>
            <a:r>
              <a:rPr lang="en-US" dirty="0" smtClean="0">
                <a:latin typeface="Times New Roman" pitchFamily="18" charset="0"/>
              </a:rPr>
              <a:t> </a:t>
            </a:r>
            <a:r>
              <a:rPr lang="en-US" dirty="0" err="1" smtClean="0">
                <a:latin typeface="Times New Roman" pitchFamily="18" charset="0"/>
              </a:rPr>
              <a:t>xây</a:t>
            </a:r>
            <a:r>
              <a:rPr lang="en-US" dirty="0" smtClean="0">
                <a:latin typeface="Times New Roman" pitchFamily="18" charset="0"/>
              </a:rPr>
              <a:t> </a:t>
            </a:r>
            <a:r>
              <a:rPr lang="en-US" dirty="0" err="1" smtClean="0">
                <a:latin typeface="Times New Roman" pitchFamily="18" charset="0"/>
              </a:rPr>
              <a:t>dựng</a:t>
            </a:r>
            <a:r>
              <a:rPr lang="en-US" dirty="0" smtClean="0">
                <a:latin typeface="Times New Roman" pitchFamily="18" charset="0"/>
              </a:rPr>
              <a:t> </a:t>
            </a:r>
            <a:r>
              <a:rPr lang="en-US" dirty="0" err="1" smtClean="0">
                <a:latin typeface="Times New Roman" pitchFamily="18" charset="0"/>
              </a:rPr>
              <a:t>năm</a:t>
            </a:r>
            <a:r>
              <a:rPr lang="en-US" dirty="0" smtClean="0">
                <a:latin typeface="Times New Roman" pitchFamily="18" charset="0"/>
              </a:rPr>
              <a:t> 1979 </a:t>
            </a:r>
            <a:r>
              <a:rPr lang="en-US" dirty="0" err="1" smtClean="0">
                <a:latin typeface="Times New Roman" pitchFamily="18" charset="0"/>
              </a:rPr>
              <a:t>hoàn</a:t>
            </a:r>
            <a:r>
              <a:rPr lang="en-US" dirty="0" smtClean="0">
                <a:latin typeface="Times New Roman" pitchFamily="18" charset="0"/>
              </a:rPr>
              <a:t> </a:t>
            </a:r>
            <a:r>
              <a:rPr lang="en-US" dirty="0" err="1" smtClean="0">
                <a:latin typeface="Times New Roman" pitchFamily="18" charset="0"/>
              </a:rPr>
              <a:t>thành</a:t>
            </a:r>
            <a:r>
              <a:rPr lang="en-US" dirty="0" smtClean="0">
                <a:latin typeface="Times New Roman" pitchFamily="18" charset="0"/>
              </a:rPr>
              <a:t> </a:t>
            </a:r>
            <a:r>
              <a:rPr lang="en-US" dirty="0" err="1" smtClean="0">
                <a:latin typeface="Times New Roman" pitchFamily="18" charset="0"/>
              </a:rPr>
              <a:t>tháng</a:t>
            </a:r>
            <a:r>
              <a:rPr lang="en-US" dirty="0" smtClean="0">
                <a:latin typeface="Times New Roman" pitchFamily="18" charset="0"/>
              </a:rPr>
              <a:t> 12 -1994. </a:t>
            </a:r>
            <a:r>
              <a:rPr lang="en-US" dirty="0" err="1" smtClean="0">
                <a:latin typeface="Times New Roman" pitchFamily="18" charset="0"/>
              </a:rPr>
              <a:t>Hồ</a:t>
            </a:r>
            <a:r>
              <a:rPr lang="en-US" dirty="0" smtClean="0">
                <a:latin typeface="Times New Roman" pitchFamily="18" charset="0"/>
              </a:rPr>
              <a:t> </a:t>
            </a:r>
            <a:r>
              <a:rPr lang="en-US" dirty="0" err="1">
                <a:latin typeface="Times New Roman" pitchFamily="18" charset="0"/>
              </a:rPr>
              <a:t>có</a:t>
            </a:r>
            <a:r>
              <a:rPr lang="en-US" dirty="0">
                <a:latin typeface="Times New Roman" pitchFamily="18" charset="0"/>
              </a:rPr>
              <a:t> </a:t>
            </a:r>
            <a:r>
              <a:rPr lang="en-US" dirty="0" err="1">
                <a:latin typeface="Times New Roman" pitchFamily="18" charset="0"/>
              </a:rPr>
              <a:t>trữ</a:t>
            </a:r>
            <a:r>
              <a:rPr lang="en-US" dirty="0">
                <a:latin typeface="Times New Roman" pitchFamily="18" charset="0"/>
              </a:rPr>
              <a:t> </a:t>
            </a:r>
            <a:r>
              <a:rPr lang="en-US" dirty="0" err="1">
                <a:latin typeface="Times New Roman" pitchFamily="18" charset="0"/>
              </a:rPr>
              <a:t>lượng</a:t>
            </a:r>
            <a:r>
              <a:rPr lang="en-US" dirty="0">
                <a:latin typeface="Times New Roman" pitchFamily="18" charset="0"/>
              </a:rPr>
              <a:t> </a:t>
            </a:r>
            <a:r>
              <a:rPr lang="en-US" dirty="0" err="1">
                <a:latin typeface="Times New Roman" pitchFamily="18" charset="0"/>
              </a:rPr>
              <a:t>nước</a:t>
            </a:r>
            <a:r>
              <a:rPr lang="en-US" dirty="0">
                <a:latin typeface="Times New Roman" pitchFamily="18" charset="0"/>
              </a:rPr>
              <a:t> 9,5 </a:t>
            </a:r>
            <a:r>
              <a:rPr lang="en-US" dirty="0" err="1">
                <a:latin typeface="Times New Roman" pitchFamily="18" charset="0"/>
              </a:rPr>
              <a:t>tỉ</a:t>
            </a:r>
            <a:r>
              <a:rPr lang="en-US" dirty="0">
                <a:latin typeface="Times New Roman" pitchFamily="18" charset="0"/>
              </a:rPr>
              <a:t> m</a:t>
            </a:r>
            <a:r>
              <a:rPr lang="en-US" baseline="30000" dirty="0">
                <a:latin typeface="Times New Roman" pitchFamily="18" charset="0"/>
              </a:rPr>
              <a:t>3</a:t>
            </a:r>
            <a:r>
              <a:rPr lang="en-US" dirty="0">
                <a:latin typeface="Times New Roman" pitchFamily="18" charset="0"/>
              </a:rPr>
              <a:t>, </a:t>
            </a:r>
            <a:r>
              <a:rPr lang="en-US" dirty="0" err="1" smtClean="0">
                <a:latin typeface="Times New Roman" pitchFamily="18" charset="0"/>
              </a:rPr>
              <a:t>cung</a:t>
            </a:r>
            <a:r>
              <a:rPr lang="en-US" dirty="0" smtClean="0">
                <a:latin typeface="Times New Roman" pitchFamily="18" charset="0"/>
              </a:rPr>
              <a:t> </a:t>
            </a:r>
            <a:r>
              <a:rPr lang="en-US" dirty="0" err="1" smtClean="0">
                <a:latin typeface="Times New Roman" pitchFamily="18" charset="0"/>
              </a:rPr>
              <a:t>cấp</a:t>
            </a:r>
            <a:r>
              <a:rPr lang="en-US" dirty="0" smtClean="0">
                <a:latin typeface="Times New Roman" pitchFamily="18" charset="0"/>
              </a:rPr>
              <a:t> </a:t>
            </a:r>
            <a:r>
              <a:rPr lang="en-US" dirty="0" err="1" smtClean="0">
                <a:latin typeface="Times New Roman" pitchFamily="18" charset="0"/>
              </a:rPr>
              <a:t>điện</a:t>
            </a:r>
            <a:r>
              <a:rPr lang="en-US" dirty="0" smtClean="0">
                <a:latin typeface="Times New Roman" pitchFamily="18" charset="0"/>
              </a:rPr>
              <a:t> </a:t>
            </a:r>
            <a:r>
              <a:rPr lang="en-US" dirty="0" err="1" smtClean="0">
                <a:latin typeface="Times New Roman" pitchFamily="18" charset="0"/>
              </a:rPr>
              <a:t>cho</a:t>
            </a:r>
            <a:r>
              <a:rPr lang="en-US" dirty="0" smtClean="0">
                <a:latin typeface="Times New Roman" pitchFamily="18" charset="0"/>
              </a:rPr>
              <a:t> </a:t>
            </a:r>
            <a:r>
              <a:rPr lang="en-US" dirty="0" err="1" smtClean="0">
                <a:latin typeface="Times New Roman" pitchFamily="18" charset="0"/>
              </a:rPr>
              <a:t>đời</a:t>
            </a:r>
            <a:r>
              <a:rPr lang="en-US" dirty="0" smtClean="0">
                <a:latin typeface="Times New Roman" pitchFamily="18" charset="0"/>
              </a:rPr>
              <a:t> </a:t>
            </a:r>
            <a:r>
              <a:rPr lang="en-US" dirty="0" err="1" smtClean="0">
                <a:latin typeface="Times New Roman" pitchFamily="18" charset="0"/>
              </a:rPr>
              <a:t>sống</a:t>
            </a:r>
            <a:r>
              <a:rPr lang="en-US" dirty="0" smtClean="0">
                <a:latin typeface="Times New Roman" pitchFamily="18" charset="0"/>
              </a:rPr>
              <a:t> </a:t>
            </a:r>
            <a:r>
              <a:rPr lang="en-US" dirty="0" err="1" smtClean="0">
                <a:latin typeface="Times New Roman" pitchFamily="18" charset="0"/>
              </a:rPr>
              <a:t>và</a:t>
            </a:r>
            <a:r>
              <a:rPr lang="en-US" dirty="0" smtClean="0">
                <a:latin typeface="Times New Roman" pitchFamily="18" charset="0"/>
              </a:rPr>
              <a:t> </a:t>
            </a:r>
            <a:r>
              <a:rPr lang="en-US" dirty="0" err="1" smtClean="0">
                <a:latin typeface="Times New Roman" pitchFamily="18" charset="0"/>
              </a:rPr>
              <a:t>sản</a:t>
            </a:r>
            <a:r>
              <a:rPr lang="en-US" dirty="0" smtClean="0">
                <a:latin typeface="Times New Roman" pitchFamily="18" charset="0"/>
              </a:rPr>
              <a:t> </a:t>
            </a:r>
            <a:r>
              <a:rPr lang="en-US" dirty="0" err="1" smtClean="0">
                <a:latin typeface="Times New Roman" pitchFamily="18" charset="0"/>
              </a:rPr>
              <a:t>xuất</a:t>
            </a:r>
            <a:r>
              <a:rPr lang="en-US" dirty="0" smtClean="0">
                <a:latin typeface="Times New Roman" pitchFamily="18" charset="0"/>
              </a:rPr>
              <a:t>, </a:t>
            </a:r>
            <a:r>
              <a:rPr lang="en-US" dirty="0" err="1" smtClean="0">
                <a:latin typeface="Times New Roman" pitchFamily="18" charset="0"/>
              </a:rPr>
              <a:t>tác</a:t>
            </a:r>
            <a:r>
              <a:rPr lang="en-US" dirty="0" smtClean="0">
                <a:latin typeface="Times New Roman" pitchFamily="18" charset="0"/>
              </a:rPr>
              <a:t> </a:t>
            </a:r>
            <a:r>
              <a:rPr lang="en-US" dirty="0" err="1">
                <a:latin typeface="Times New Roman" pitchFamily="18" charset="0"/>
              </a:rPr>
              <a:t>dụng</a:t>
            </a:r>
            <a:r>
              <a:rPr lang="en-US" dirty="0">
                <a:latin typeface="Times New Roman" pitchFamily="18" charset="0"/>
              </a:rPr>
              <a:t> </a:t>
            </a:r>
            <a:r>
              <a:rPr lang="en-US" dirty="0" err="1">
                <a:latin typeface="Times New Roman" pitchFamily="18" charset="0"/>
              </a:rPr>
              <a:t>điều</a:t>
            </a:r>
            <a:r>
              <a:rPr lang="en-US" dirty="0">
                <a:latin typeface="Times New Roman" pitchFamily="18" charset="0"/>
              </a:rPr>
              <a:t> </a:t>
            </a:r>
            <a:r>
              <a:rPr lang="en-US" dirty="0" err="1">
                <a:latin typeface="Times New Roman" pitchFamily="18" charset="0"/>
              </a:rPr>
              <a:t>tiết</a:t>
            </a:r>
            <a:r>
              <a:rPr lang="en-US" dirty="0">
                <a:latin typeface="Times New Roman" pitchFamily="18" charset="0"/>
              </a:rPr>
              <a:t> </a:t>
            </a:r>
            <a:r>
              <a:rPr lang="en-US" dirty="0" err="1">
                <a:latin typeface="Times New Roman" pitchFamily="18" charset="0"/>
              </a:rPr>
              <a:t>lũ</a:t>
            </a:r>
            <a:r>
              <a:rPr lang="en-US" dirty="0">
                <a:latin typeface="Times New Roman" pitchFamily="18" charset="0"/>
              </a:rPr>
              <a:t> </a:t>
            </a:r>
            <a:r>
              <a:rPr lang="en-US" dirty="0" err="1">
                <a:latin typeface="Times New Roman" pitchFamily="18" charset="0"/>
              </a:rPr>
              <a:t>và</a:t>
            </a:r>
            <a:r>
              <a:rPr lang="en-US" dirty="0">
                <a:latin typeface="Times New Roman" pitchFamily="18" charset="0"/>
              </a:rPr>
              <a:t> </a:t>
            </a:r>
            <a:r>
              <a:rPr lang="en-US" dirty="0" err="1">
                <a:latin typeface="Times New Roman" pitchFamily="18" charset="0"/>
              </a:rPr>
              <a:t>cung</a:t>
            </a:r>
            <a:r>
              <a:rPr lang="en-US" dirty="0">
                <a:latin typeface="Times New Roman" pitchFamily="18" charset="0"/>
              </a:rPr>
              <a:t> </a:t>
            </a:r>
            <a:r>
              <a:rPr lang="en-US" dirty="0" err="1">
                <a:latin typeface="Times New Roman" pitchFamily="18" charset="0"/>
              </a:rPr>
              <a:t>cấp</a:t>
            </a:r>
            <a:r>
              <a:rPr lang="en-US" dirty="0">
                <a:latin typeface="Times New Roman" pitchFamily="18" charset="0"/>
              </a:rPr>
              <a:t> </a:t>
            </a:r>
            <a:r>
              <a:rPr lang="en-US" dirty="0" err="1">
                <a:latin typeface="Times New Roman" pitchFamily="18" charset="0"/>
              </a:rPr>
              <a:t>nước</a:t>
            </a:r>
            <a:r>
              <a:rPr lang="en-US" dirty="0">
                <a:latin typeface="Times New Roman" pitchFamily="18" charset="0"/>
              </a:rPr>
              <a:t> </a:t>
            </a:r>
            <a:r>
              <a:rPr lang="en-US" dirty="0" err="1">
                <a:latin typeface="Times New Roman" pitchFamily="18" charset="0"/>
              </a:rPr>
              <a:t>tưới</a:t>
            </a:r>
            <a:r>
              <a:rPr lang="en-US" dirty="0">
                <a:latin typeface="Times New Roman" pitchFamily="18" charset="0"/>
              </a:rPr>
              <a:t> </a:t>
            </a:r>
            <a:r>
              <a:rPr lang="en-US" dirty="0" err="1">
                <a:latin typeface="Times New Roman" pitchFamily="18" charset="0"/>
              </a:rPr>
              <a:t>cho</a:t>
            </a:r>
            <a:r>
              <a:rPr lang="en-US" dirty="0">
                <a:latin typeface="Times New Roman" pitchFamily="18" charset="0"/>
              </a:rPr>
              <a:t> </a:t>
            </a:r>
            <a:r>
              <a:rPr lang="en-US" dirty="0" err="1">
                <a:latin typeface="Times New Roman" pitchFamily="18" charset="0"/>
              </a:rPr>
              <a:t>đồng</a:t>
            </a:r>
            <a:r>
              <a:rPr lang="en-US" dirty="0">
                <a:latin typeface="Times New Roman" pitchFamily="18" charset="0"/>
              </a:rPr>
              <a:t> </a:t>
            </a:r>
            <a:r>
              <a:rPr lang="en-US" dirty="0" err="1">
                <a:latin typeface="Times New Roman" pitchFamily="18" charset="0"/>
              </a:rPr>
              <a:t>bằng</a:t>
            </a:r>
            <a:r>
              <a:rPr lang="en-US" dirty="0">
                <a:latin typeface="Times New Roman" pitchFamily="18" charset="0"/>
              </a:rPr>
              <a:t> </a:t>
            </a:r>
            <a:r>
              <a:rPr lang="en-US" dirty="0" err="1">
                <a:latin typeface="Times New Roman" pitchFamily="18" charset="0"/>
              </a:rPr>
              <a:t>sông</a:t>
            </a:r>
            <a:r>
              <a:rPr lang="en-US" dirty="0">
                <a:latin typeface="Times New Roman" pitchFamily="18" charset="0"/>
              </a:rPr>
              <a:t> </a:t>
            </a:r>
            <a:r>
              <a:rPr lang="en-US" dirty="0" err="1">
                <a:latin typeface="Times New Roman" pitchFamily="18" charset="0"/>
              </a:rPr>
              <a:t>Hồng</a:t>
            </a:r>
            <a:r>
              <a:rPr lang="en-US" dirty="0">
                <a:latin typeface="Times New Roman" pitchFamily="18" charset="0"/>
              </a:rPr>
              <a:t>, </a:t>
            </a:r>
            <a:r>
              <a:rPr lang="en-US" dirty="0" err="1">
                <a:latin typeface="Times New Roman" pitchFamily="18" charset="0"/>
              </a:rPr>
              <a:t>nuôi</a:t>
            </a:r>
            <a:r>
              <a:rPr lang="en-US" dirty="0">
                <a:latin typeface="Times New Roman" pitchFamily="18" charset="0"/>
              </a:rPr>
              <a:t> </a:t>
            </a:r>
            <a:r>
              <a:rPr lang="en-US" dirty="0" err="1">
                <a:latin typeface="Times New Roman" pitchFamily="18" charset="0"/>
              </a:rPr>
              <a:t>trồng</a:t>
            </a:r>
            <a:r>
              <a:rPr lang="en-US" dirty="0">
                <a:latin typeface="Times New Roman" pitchFamily="18" charset="0"/>
              </a:rPr>
              <a:t> </a:t>
            </a:r>
            <a:r>
              <a:rPr lang="en-US" dirty="0" err="1">
                <a:latin typeface="Times New Roman" pitchFamily="18" charset="0"/>
              </a:rPr>
              <a:t>thủy</a:t>
            </a:r>
            <a:r>
              <a:rPr lang="en-US" dirty="0">
                <a:latin typeface="Times New Roman" pitchFamily="18" charset="0"/>
              </a:rPr>
              <a:t> </a:t>
            </a:r>
            <a:r>
              <a:rPr lang="en-US" dirty="0" err="1">
                <a:latin typeface="Times New Roman" pitchFamily="18" charset="0"/>
              </a:rPr>
              <a:t>sản</a:t>
            </a:r>
            <a:r>
              <a:rPr lang="en-US" dirty="0">
                <a:latin typeface="Times New Roman" pitchFamily="18" charset="0"/>
              </a:rPr>
              <a:t>, </a:t>
            </a:r>
            <a:r>
              <a:rPr lang="en-US" dirty="0" err="1">
                <a:latin typeface="Times New Roman" pitchFamily="18" charset="0"/>
              </a:rPr>
              <a:t>điều</a:t>
            </a:r>
            <a:r>
              <a:rPr lang="en-US" dirty="0">
                <a:latin typeface="Times New Roman" pitchFamily="18" charset="0"/>
              </a:rPr>
              <a:t> </a:t>
            </a:r>
            <a:r>
              <a:rPr lang="en-US" dirty="0" err="1">
                <a:latin typeface="Times New Roman" pitchFamily="18" charset="0"/>
              </a:rPr>
              <a:t>hòa</a:t>
            </a:r>
            <a:r>
              <a:rPr lang="en-US" dirty="0">
                <a:latin typeface="Times New Roman" pitchFamily="18" charset="0"/>
              </a:rPr>
              <a:t> </a:t>
            </a:r>
            <a:r>
              <a:rPr lang="en-US" dirty="0" err="1">
                <a:latin typeface="Times New Roman" pitchFamily="18" charset="0"/>
              </a:rPr>
              <a:t>khí</a:t>
            </a:r>
            <a:r>
              <a:rPr lang="en-US" dirty="0">
                <a:latin typeface="Times New Roman" pitchFamily="18" charset="0"/>
              </a:rPr>
              <a:t> </a:t>
            </a:r>
            <a:r>
              <a:rPr lang="en-US" dirty="0" err="1">
                <a:latin typeface="Times New Roman" pitchFamily="18" charset="0"/>
              </a:rPr>
              <a:t>hậu</a:t>
            </a:r>
            <a:r>
              <a:rPr lang="en-US" dirty="0">
                <a:latin typeface="Times New Roman" pitchFamily="18" charset="0"/>
              </a:rPr>
              <a:t> </a:t>
            </a:r>
            <a:r>
              <a:rPr lang="en-US" dirty="0" err="1">
                <a:latin typeface="Times New Roman" pitchFamily="18" charset="0"/>
              </a:rPr>
              <a:t>và</a:t>
            </a:r>
            <a:r>
              <a:rPr lang="en-US" dirty="0">
                <a:latin typeface="Times New Roman" pitchFamily="18" charset="0"/>
              </a:rPr>
              <a:t> </a:t>
            </a:r>
            <a:r>
              <a:rPr lang="en-US" dirty="0" err="1">
                <a:latin typeface="Times New Roman" pitchFamily="18" charset="0"/>
              </a:rPr>
              <a:t>khai</a:t>
            </a:r>
            <a:r>
              <a:rPr lang="en-US" dirty="0">
                <a:latin typeface="Times New Roman" pitchFamily="18" charset="0"/>
              </a:rPr>
              <a:t> </a:t>
            </a:r>
            <a:r>
              <a:rPr lang="en-US" dirty="0" err="1">
                <a:latin typeface="Times New Roman" pitchFamily="18" charset="0"/>
              </a:rPr>
              <a:t>thác</a:t>
            </a:r>
            <a:r>
              <a:rPr lang="en-US" dirty="0">
                <a:latin typeface="Times New Roman" pitchFamily="18" charset="0"/>
              </a:rPr>
              <a:t> du </a:t>
            </a:r>
            <a:r>
              <a:rPr lang="en-US" dirty="0" err="1" smtClean="0">
                <a:latin typeface="Times New Roman" pitchFamily="18" charset="0"/>
              </a:rPr>
              <a:t>lịch</a:t>
            </a:r>
            <a:r>
              <a:rPr lang="en-US" dirty="0" smtClean="0">
                <a:latin typeface="Times New Roman" pitchFamily="18" charset="0"/>
              </a:rPr>
              <a:t>. </a:t>
            </a:r>
            <a:r>
              <a:rPr lang="en-US" dirty="0" err="1" smtClean="0">
                <a:latin typeface="Times New Roman" pitchFamily="18" charset="0"/>
              </a:rPr>
              <a:t>Tạo</a:t>
            </a:r>
            <a:r>
              <a:rPr lang="en-US" dirty="0" smtClean="0">
                <a:latin typeface="Times New Roman" pitchFamily="18" charset="0"/>
              </a:rPr>
              <a:t> </a:t>
            </a:r>
            <a:r>
              <a:rPr lang="en-US" dirty="0" err="1" smtClean="0">
                <a:latin typeface="Times New Roman" pitchFamily="18" charset="0"/>
              </a:rPr>
              <a:t>việc</a:t>
            </a:r>
            <a:r>
              <a:rPr lang="en-US" dirty="0" smtClean="0">
                <a:latin typeface="Times New Roman" pitchFamily="18" charset="0"/>
              </a:rPr>
              <a:t> </a:t>
            </a:r>
            <a:r>
              <a:rPr lang="en-US" dirty="0" err="1" smtClean="0">
                <a:latin typeface="Times New Roman" pitchFamily="18" charset="0"/>
              </a:rPr>
              <a:t>làm</a:t>
            </a:r>
            <a:r>
              <a:rPr lang="en-US" dirty="0" smtClean="0">
                <a:latin typeface="Times New Roman" pitchFamily="18" charset="0"/>
              </a:rPr>
              <a:t>, </a:t>
            </a:r>
            <a:r>
              <a:rPr lang="en-US" dirty="0" err="1" smtClean="0">
                <a:latin typeface="Times New Roman" pitchFamily="18" charset="0"/>
              </a:rPr>
              <a:t>nâng</a:t>
            </a:r>
            <a:r>
              <a:rPr lang="en-US" dirty="0" smtClean="0">
                <a:latin typeface="Times New Roman" pitchFamily="18" charset="0"/>
              </a:rPr>
              <a:t> </a:t>
            </a:r>
            <a:r>
              <a:rPr lang="en-US" dirty="0" err="1" smtClean="0">
                <a:latin typeface="Times New Roman" pitchFamily="18" charset="0"/>
              </a:rPr>
              <a:t>cao</a:t>
            </a:r>
            <a:r>
              <a:rPr lang="en-US" dirty="0" smtClean="0">
                <a:latin typeface="Times New Roman" pitchFamily="18" charset="0"/>
              </a:rPr>
              <a:t> </a:t>
            </a:r>
            <a:r>
              <a:rPr lang="en-US" dirty="0" err="1" smtClean="0">
                <a:latin typeface="Times New Roman" pitchFamily="18" charset="0"/>
              </a:rPr>
              <a:t>đời</a:t>
            </a:r>
            <a:r>
              <a:rPr lang="en-US" dirty="0" smtClean="0">
                <a:latin typeface="Times New Roman" pitchFamily="18" charset="0"/>
              </a:rPr>
              <a:t> </a:t>
            </a:r>
            <a:r>
              <a:rPr lang="en-US" dirty="0" err="1" smtClean="0">
                <a:latin typeface="Times New Roman" pitchFamily="18" charset="0"/>
              </a:rPr>
              <a:t>sống</a:t>
            </a:r>
            <a:r>
              <a:rPr lang="en-US" dirty="0" smtClean="0">
                <a:latin typeface="Times New Roman" pitchFamily="18" charset="0"/>
              </a:rPr>
              <a:t> </a:t>
            </a:r>
            <a:r>
              <a:rPr lang="en-US" dirty="0" err="1" smtClean="0">
                <a:latin typeface="Times New Roman" pitchFamily="18" charset="0"/>
              </a:rPr>
              <a:t>người</a:t>
            </a:r>
            <a:r>
              <a:rPr lang="en-US" dirty="0" smtClean="0">
                <a:latin typeface="Times New Roman" pitchFamily="18" charset="0"/>
              </a:rPr>
              <a:t> </a:t>
            </a:r>
            <a:r>
              <a:rPr lang="en-US" dirty="0" err="1" smtClean="0">
                <a:latin typeface="Times New Roman" pitchFamily="18" charset="0"/>
              </a:rPr>
              <a:t>dân</a:t>
            </a:r>
            <a:r>
              <a:rPr lang="en-US" dirty="0" smtClean="0">
                <a:latin typeface="Times New Roman" pitchFamily="18" charset="0"/>
              </a:rPr>
              <a:t>.</a:t>
            </a:r>
            <a:endParaRPr lang="en-US" dirty="0">
              <a:latin typeface="Times New Roman" pitchFamily="18" charset="0"/>
            </a:endParaRPr>
          </a:p>
        </p:txBody>
      </p:sp>
      <p:sp>
        <p:nvSpPr>
          <p:cNvPr id="8" name="TextBox 7"/>
          <p:cNvSpPr txBox="1"/>
          <p:nvPr/>
        </p:nvSpPr>
        <p:spPr>
          <a:xfrm>
            <a:off x="876301" y="228601"/>
            <a:ext cx="6286500" cy="523220"/>
          </a:xfrm>
          <a:prstGeom prst="rect">
            <a:avLst/>
          </a:prstGeom>
          <a:solidFill>
            <a:schemeClr val="bg1"/>
          </a:solidFill>
        </p:spPr>
        <p:txBody>
          <a:bodyPr wrap="square" rtlCol="0">
            <a:spAutoFit/>
          </a:bodyPr>
          <a:lstStyle/>
          <a:p>
            <a:r>
              <a:rPr lang="en-US" sz="2800" smtClean="0">
                <a:latin typeface="Times New Roman" pitchFamily="18" charset="0"/>
                <a:cs typeface="Times New Roman" pitchFamily="18" charset="0"/>
              </a:rPr>
              <a:t>Hãy nêu ý nghĩa của thủy điện Hòa Bình? </a:t>
            </a:r>
            <a:endParaRPr lang="en-US" sz="2800">
              <a:latin typeface="Times New Roman" pitchFamily="18" charset="0"/>
              <a:cs typeface="Times New Roman" pitchFamily="18" charset="0"/>
            </a:endParaRPr>
          </a:p>
        </p:txBody>
      </p:sp>
      <p:pic>
        <p:nvPicPr>
          <p:cNvPr id="9" name="Picture 8" descr="1anipt1a">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37785"/>
            <a:ext cx="762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133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43042"/>
                                        </p:tgtEl>
                                        <p:attrNameLst>
                                          <p:attrName>style.visibility</p:attrName>
                                        </p:attrNameLst>
                                      </p:cBhvr>
                                      <p:to>
                                        <p:strVal val="visible"/>
                                      </p:to>
                                    </p:set>
                                    <p:anim calcmode="lin" valueType="num">
                                      <p:cBhvr>
                                        <p:cTn id="7" dur="1000" fill="hold"/>
                                        <p:tgtEl>
                                          <p:spTgt spid="343042"/>
                                        </p:tgtEl>
                                        <p:attrNameLst>
                                          <p:attrName>ppt_w</p:attrName>
                                        </p:attrNameLst>
                                      </p:cBhvr>
                                      <p:tavLst>
                                        <p:tav tm="0">
                                          <p:val>
                                            <p:strVal val="#ppt_w*0.70"/>
                                          </p:val>
                                        </p:tav>
                                        <p:tav tm="100000">
                                          <p:val>
                                            <p:strVal val="#ppt_w"/>
                                          </p:val>
                                        </p:tav>
                                      </p:tavLst>
                                    </p:anim>
                                    <p:anim calcmode="lin" valueType="num">
                                      <p:cBhvr>
                                        <p:cTn id="8" dur="1000" fill="hold"/>
                                        <p:tgtEl>
                                          <p:spTgt spid="343042"/>
                                        </p:tgtEl>
                                        <p:attrNameLst>
                                          <p:attrName>ppt_h</p:attrName>
                                        </p:attrNameLst>
                                      </p:cBhvr>
                                      <p:tavLst>
                                        <p:tav tm="0">
                                          <p:val>
                                            <p:strVal val="#ppt_h"/>
                                          </p:val>
                                        </p:tav>
                                        <p:tav tm="100000">
                                          <p:val>
                                            <p:strVal val="#ppt_h"/>
                                          </p:val>
                                        </p:tav>
                                      </p:tavLst>
                                    </p:anim>
                                    <p:animEffect transition="in" filter="fade">
                                      <p:cBhvr>
                                        <p:cTn id="9" dur="1000"/>
                                        <p:tgtEl>
                                          <p:spTgt spid="343042"/>
                                        </p:tgtEl>
                                      </p:cBhvr>
                                    </p:animEffect>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343045">
                                            <p:txEl>
                                              <p:pRg st="0" end="0"/>
                                            </p:txEl>
                                          </p:spTgt>
                                        </p:tgtEl>
                                        <p:attrNameLst>
                                          <p:attrName>style.visibility</p:attrName>
                                        </p:attrNameLst>
                                      </p:cBhvr>
                                      <p:to>
                                        <p:strVal val="visible"/>
                                      </p:to>
                                    </p:set>
                                    <p:animEffect transition="in" filter="fade">
                                      <p:cBhvr>
                                        <p:cTn id="13" dur="1000"/>
                                        <p:tgtEl>
                                          <p:spTgt spid="343045">
                                            <p:txEl>
                                              <p:pRg st="0" end="0"/>
                                            </p:txEl>
                                          </p:spTgt>
                                        </p:tgtEl>
                                      </p:cBhvr>
                                    </p:animEffect>
                                    <p:anim calcmode="lin" valueType="num">
                                      <p:cBhvr>
                                        <p:cTn id="14" dur="1000" fill="hold"/>
                                        <p:tgtEl>
                                          <p:spTgt spid="34304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43045">
                                            <p:txEl>
                                              <p:pRg st="0" end="0"/>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343046"/>
                                        </p:tgtEl>
                                        <p:attrNameLst>
                                          <p:attrName>style.visibility</p:attrName>
                                        </p:attrNameLst>
                                      </p:cBhvr>
                                      <p:to>
                                        <p:strVal val="visible"/>
                                      </p:to>
                                    </p:set>
                                    <p:anim calcmode="lin" valueType="num">
                                      <p:cBhvr>
                                        <p:cTn id="19" dur="5000" fill="hold"/>
                                        <p:tgtEl>
                                          <p:spTgt spid="343046"/>
                                        </p:tgtEl>
                                        <p:attrNameLst>
                                          <p:attrName>ppt_w</p:attrName>
                                        </p:attrNameLst>
                                      </p:cBhvr>
                                      <p:tavLst>
                                        <p:tav tm="0">
                                          <p:val>
                                            <p:strVal val="#ppt_w*0.70"/>
                                          </p:val>
                                        </p:tav>
                                        <p:tav tm="100000">
                                          <p:val>
                                            <p:strVal val="#ppt_w"/>
                                          </p:val>
                                        </p:tav>
                                      </p:tavLst>
                                    </p:anim>
                                    <p:anim calcmode="lin" valueType="num">
                                      <p:cBhvr>
                                        <p:cTn id="20" dur="5000" fill="hold"/>
                                        <p:tgtEl>
                                          <p:spTgt spid="343046"/>
                                        </p:tgtEl>
                                        <p:attrNameLst>
                                          <p:attrName>ppt_h</p:attrName>
                                        </p:attrNameLst>
                                      </p:cBhvr>
                                      <p:tavLst>
                                        <p:tav tm="0">
                                          <p:val>
                                            <p:strVal val="#ppt_h"/>
                                          </p:val>
                                        </p:tav>
                                        <p:tav tm="100000">
                                          <p:val>
                                            <p:strVal val="#ppt_h"/>
                                          </p:val>
                                        </p:tav>
                                      </p:tavLst>
                                    </p:anim>
                                    <p:animEffect transition="in" filter="fade">
                                      <p:cBhvr>
                                        <p:cTn id="21" dur="5000"/>
                                        <p:tgtEl>
                                          <p:spTgt spid="34304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3047"/>
                                        </p:tgtEl>
                                        <p:attrNameLst>
                                          <p:attrName>style.visibility</p:attrName>
                                        </p:attrNameLst>
                                      </p:cBhvr>
                                      <p:to>
                                        <p:strVal val="visible"/>
                                      </p:to>
                                    </p:set>
                                    <p:animEffect transition="in" filter="fade">
                                      <p:cBhvr>
                                        <p:cTn id="38" dur="1000"/>
                                        <p:tgtEl>
                                          <p:spTgt spid="343047"/>
                                        </p:tgtEl>
                                      </p:cBhvr>
                                    </p:animEffect>
                                    <p:anim calcmode="lin" valueType="num">
                                      <p:cBhvr>
                                        <p:cTn id="39" dur="1000" fill="hold"/>
                                        <p:tgtEl>
                                          <p:spTgt spid="343047"/>
                                        </p:tgtEl>
                                        <p:attrNameLst>
                                          <p:attrName>ppt_x</p:attrName>
                                        </p:attrNameLst>
                                      </p:cBhvr>
                                      <p:tavLst>
                                        <p:tav tm="0">
                                          <p:val>
                                            <p:strVal val="#ppt_x"/>
                                          </p:val>
                                        </p:tav>
                                        <p:tav tm="100000">
                                          <p:val>
                                            <p:strVal val="#ppt_x"/>
                                          </p:val>
                                        </p:tav>
                                      </p:tavLst>
                                    </p:anim>
                                    <p:anim calcmode="lin" valueType="num">
                                      <p:cBhvr>
                                        <p:cTn id="40" dur="1000" fill="hold"/>
                                        <p:tgtEl>
                                          <p:spTgt spid="3430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6" descr="244200745061206090841_khai-thac-t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anh_khai_thac_va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tải xuố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xa-thai-gay-o-nhie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49" y="3429000"/>
            <a:ext cx="42862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523618"/>
      </p:ext>
    </p:extLst>
  </p:cSld>
  <p:clrMapOvr>
    <a:masterClrMapping/>
  </p:clrMapOvr>
  <p:transition spd="med">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607" name="Picture 23" descr="Viết bên dòng sông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0"/>
            <a:ext cx="4562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13" name="Text Box 29"/>
          <p:cNvSpPr txBox="1">
            <a:spLocks noChangeArrowheads="1"/>
          </p:cNvSpPr>
          <p:nvPr/>
        </p:nvSpPr>
        <p:spPr bwMode="auto">
          <a:xfrm>
            <a:off x="6324600" y="1"/>
            <a:ext cx="2819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SÔNG HỒNG (LÀO CAI)</a:t>
            </a:r>
          </a:p>
        </p:txBody>
      </p:sp>
      <p:pic>
        <p:nvPicPr>
          <p:cNvPr id="323615" name="Picture 31" descr="http://a8.vietbao.vn/images/vn888/hot/v2014/best_4dcf0f7223-1-ra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48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7" name="Picture 33" descr="http://img.cand.com.vn/Uploaded_CANDONLINE/thuydt1/thuydt1/4_tau3326-4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3505200"/>
            <a:ext cx="45624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9" name="Picture 35" descr="http://res.vtc.vn/media/vtcnews/2014/04/12/cat3-b9c7fZX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 y="3505200"/>
            <a:ext cx="4533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9"/>
          <p:cNvSpPr txBox="1">
            <a:spLocks noChangeArrowheads="1"/>
          </p:cNvSpPr>
          <p:nvPr/>
        </p:nvSpPr>
        <p:spPr bwMode="auto">
          <a:xfrm>
            <a:off x="2209801" y="6488114"/>
            <a:ext cx="427196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SÔNG LÔ SẠT LỞ DO NẠN CÁT TẶC</a:t>
            </a:r>
          </a:p>
        </p:txBody>
      </p:sp>
      <p:sp>
        <p:nvSpPr>
          <p:cNvPr id="19" name="Text Box 29"/>
          <p:cNvSpPr txBox="1">
            <a:spLocks noChangeArrowheads="1"/>
          </p:cNvSpPr>
          <p:nvPr/>
        </p:nvSpPr>
        <p:spPr bwMode="auto">
          <a:xfrm>
            <a:off x="1" y="1"/>
            <a:ext cx="14097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RÁC THẢI</a:t>
            </a:r>
          </a:p>
        </p:txBody>
      </p:sp>
      <p:sp>
        <p:nvSpPr>
          <p:cNvPr id="12" name="Rectangle 1"/>
          <p:cNvSpPr>
            <a:spLocks noChangeArrowheads="1"/>
          </p:cNvSpPr>
          <p:nvPr/>
        </p:nvSpPr>
        <p:spPr bwMode="auto">
          <a:xfrm>
            <a:off x="990600" y="2511872"/>
            <a:ext cx="807720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2800">
                <a:latin typeface="Times New Roman" pitchFamily="18" charset="0"/>
                <a:cs typeface="Times New Roman" pitchFamily="18" charset="0"/>
              </a:rPr>
              <a:t>Theo em, việc khai thác tài nguyên thiên nhiên (khai thác khoáng sản, đắp đập, xây hồ chứa</a:t>
            </a:r>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có những tác động như thế nào đến vấn đề môi trường?</a:t>
            </a:r>
          </a:p>
        </p:txBody>
      </p:sp>
      <p:pic>
        <p:nvPicPr>
          <p:cNvPr id="13" name="Picture 12" descr="1anipt1a">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2724150"/>
            <a:ext cx="762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888055"/>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3615"/>
                                        </p:tgtEl>
                                        <p:attrNameLst>
                                          <p:attrName>style.visibility</p:attrName>
                                        </p:attrNameLst>
                                      </p:cBhvr>
                                      <p:to>
                                        <p:strVal val="visible"/>
                                      </p:to>
                                    </p:set>
                                    <p:anim calcmode="lin" valueType="num">
                                      <p:cBhvr>
                                        <p:cTn id="7" dur="500" fill="hold"/>
                                        <p:tgtEl>
                                          <p:spTgt spid="323615"/>
                                        </p:tgtEl>
                                        <p:attrNameLst>
                                          <p:attrName>ppt_w</p:attrName>
                                        </p:attrNameLst>
                                      </p:cBhvr>
                                      <p:tavLst>
                                        <p:tav tm="0">
                                          <p:val>
                                            <p:fltVal val="0"/>
                                          </p:val>
                                        </p:tav>
                                        <p:tav tm="100000">
                                          <p:val>
                                            <p:strVal val="#ppt_w"/>
                                          </p:val>
                                        </p:tav>
                                      </p:tavLst>
                                    </p:anim>
                                    <p:anim calcmode="lin" valueType="num">
                                      <p:cBhvr>
                                        <p:cTn id="8" dur="500" fill="hold"/>
                                        <p:tgtEl>
                                          <p:spTgt spid="32361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23607"/>
                                        </p:tgtEl>
                                        <p:attrNameLst>
                                          <p:attrName>style.visibility</p:attrName>
                                        </p:attrNameLst>
                                      </p:cBhvr>
                                      <p:to>
                                        <p:strVal val="visible"/>
                                      </p:to>
                                    </p:set>
                                    <p:anim calcmode="lin" valueType="num">
                                      <p:cBhvr>
                                        <p:cTn id="12" dur="500" fill="hold"/>
                                        <p:tgtEl>
                                          <p:spTgt spid="323607"/>
                                        </p:tgtEl>
                                        <p:attrNameLst>
                                          <p:attrName>ppt_w</p:attrName>
                                        </p:attrNameLst>
                                      </p:cBhvr>
                                      <p:tavLst>
                                        <p:tav tm="0">
                                          <p:val>
                                            <p:fltVal val="0"/>
                                          </p:val>
                                        </p:tav>
                                        <p:tav tm="100000">
                                          <p:val>
                                            <p:strVal val="#ppt_w"/>
                                          </p:val>
                                        </p:tav>
                                      </p:tavLst>
                                    </p:anim>
                                    <p:anim calcmode="lin" valueType="num">
                                      <p:cBhvr>
                                        <p:cTn id="13" dur="500" fill="hold"/>
                                        <p:tgtEl>
                                          <p:spTgt spid="32360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23617"/>
                                        </p:tgtEl>
                                        <p:attrNameLst>
                                          <p:attrName>style.visibility</p:attrName>
                                        </p:attrNameLst>
                                      </p:cBhvr>
                                      <p:to>
                                        <p:strVal val="visible"/>
                                      </p:to>
                                    </p:set>
                                    <p:anim calcmode="lin" valueType="num">
                                      <p:cBhvr>
                                        <p:cTn id="17" dur="500" fill="hold"/>
                                        <p:tgtEl>
                                          <p:spTgt spid="323617"/>
                                        </p:tgtEl>
                                        <p:attrNameLst>
                                          <p:attrName>ppt_w</p:attrName>
                                        </p:attrNameLst>
                                      </p:cBhvr>
                                      <p:tavLst>
                                        <p:tav tm="0">
                                          <p:val>
                                            <p:fltVal val="0"/>
                                          </p:val>
                                        </p:tav>
                                        <p:tav tm="100000">
                                          <p:val>
                                            <p:strVal val="#ppt_w"/>
                                          </p:val>
                                        </p:tav>
                                      </p:tavLst>
                                    </p:anim>
                                    <p:anim calcmode="lin" valueType="num">
                                      <p:cBhvr>
                                        <p:cTn id="18" dur="500" fill="hold"/>
                                        <p:tgtEl>
                                          <p:spTgt spid="323617"/>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23619"/>
                                        </p:tgtEl>
                                        <p:attrNameLst>
                                          <p:attrName>style.visibility</p:attrName>
                                        </p:attrNameLst>
                                      </p:cBhvr>
                                      <p:to>
                                        <p:strVal val="visible"/>
                                      </p:to>
                                    </p:set>
                                    <p:anim calcmode="lin" valueType="num">
                                      <p:cBhvr>
                                        <p:cTn id="22" dur="500" fill="hold"/>
                                        <p:tgtEl>
                                          <p:spTgt spid="323619"/>
                                        </p:tgtEl>
                                        <p:attrNameLst>
                                          <p:attrName>ppt_w</p:attrName>
                                        </p:attrNameLst>
                                      </p:cBhvr>
                                      <p:tavLst>
                                        <p:tav tm="0">
                                          <p:val>
                                            <p:fltVal val="0"/>
                                          </p:val>
                                        </p:tav>
                                        <p:tav tm="100000">
                                          <p:val>
                                            <p:strVal val="#ppt_w"/>
                                          </p:val>
                                        </p:tav>
                                      </p:tavLst>
                                    </p:anim>
                                    <p:anim calcmode="lin" valueType="num">
                                      <p:cBhvr>
                                        <p:cTn id="23" dur="500" fill="hold"/>
                                        <p:tgtEl>
                                          <p:spTgt spid="32361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nodeType="after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par>
                          <p:cTn id="31" fill="hold" nodeType="afterGroup">
                            <p:stCondLst>
                              <p:cond delay="1000"/>
                            </p:stCondLst>
                            <p:childTnLst>
                              <p:par>
                                <p:cTn id="32" presetID="55" presetClass="entr" presetSubtype="0" fill="hold" grpId="0" nodeType="afterEffect">
                                  <p:stCondLst>
                                    <p:cond delay="0"/>
                                  </p:stCondLst>
                                  <p:childTnLst>
                                    <p:set>
                                      <p:cBhvr>
                                        <p:cTn id="33" dur="1" fill="hold">
                                          <p:stCondLst>
                                            <p:cond delay="0"/>
                                          </p:stCondLst>
                                        </p:cTn>
                                        <p:tgtEl>
                                          <p:spTgt spid="323613"/>
                                        </p:tgtEl>
                                        <p:attrNameLst>
                                          <p:attrName>style.visibility</p:attrName>
                                        </p:attrNameLst>
                                      </p:cBhvr>
                                      <p:to>
                                        <p:strVal val="visible"/>
                                      </p:to>
                                    </p:set>
                                    <p:anim calcmode="lin" valueType="num">
                                      <p:cBhvr>
                                        <p:cTn id="34" dur="1000" fill="hold"/>
                                        <p:tgtEl>
                                          <p:spTgt spid="323613"/>
                                        </p:tgtEl>
                                        <p:attrNameLst>
                                          <p:attrName>ppt_w</p:attrName>
                                        </p:attrNameLst>
                                      </p:cBhvr>
                                      <p:tavLst>
                                        <p:tav tm="0">
                                          <p:val>
                                            <p:strVal val="#ppt_w*0.70"/>
                                          </p:val>
                                        </p:tav>
                                        <p:tav tm="100000">
                                          <p:val>
                                            <p:strVal val="#ppt_w"/>
                                          </p:val>
                                        </p:tav>
                                      </p:tavLst>
                                    </p:anim>
                                    <p:anim calcmode="lin" valueType="num">
                                      <p:cBhvr>
                                        <p:cTn id="35" dur="1000" fill="hold"/>
                                        <p:tgtEl>
                                          <p:spTgt spid="323613"/>
                                        </p:tgtEl>
                                        <p:attrNameLst>
                                          <p:attrName>ppt_h</p:attrName>
                                        </p:attrNameLst>
                                      </p:cBhvr>
                                      <p:tavLst>
                                        <p:tav tm="0">
                                          <p:val>
                                            <p:strVal val="#ppt_h"/>
                                          </p:val>
                                        </p:tav>
                                        <p:tav tm="100000">
                                          <p:val>
                                            <p:strVal val="#ppt_h"/>
                                          </p:val>
                                        </p:tav>
                                      </p:tavLst>
                                    </p:anim>
                                    <p:animEffect transition="in" filter="fade">
                                      <p:cBhvr>
                                        <p:cTn id="36" dur="1000"/>
                                        <p:tgtEl>
                                          <p:spTgt spid="323613"/>
                                        </p:tgtEl>
                                      </p:cBhvr>
                                    </p:animEffect>
                                  </p:childTnLst>
                                </p:cTn>
                              </p:par>
                            </p:childTnLst>
                          </p:cTn>
                        </p:par>
                        <p:par>
                          <p:cTn id="37" fill="hold" nodeType="afterGroup">
                            <p:stCondLst>
                              <p:cond delay="2000"/>
                            </p:stCondLst>
                            <p:childTnLst>
                              <p:par>
                                <p:cTn id="38" presetID="55"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13" grpId="0" animBg="1"/>
      <p:bldP spid="18" grpId="0" animBg="1"/>
      <p:bldP spid="1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
          <p:cNvSpPr>
            <a:spLocks noChangeArrowheads="1"/>
          </p:cNvSpPr>
          <p:nvPr/>
        </p:nvSpPr>
        <p:spPr bwMode="auto">
          <a:xfrm>
            <a:off x="0" y="76200"/>
            <a:ext cx="9144000" cy="1631950"/>
          </a:xfrm>
          <a:prstGeom prst="rect">
            <a:avLst/>
          </a:prstGeom>
          <a:noFill/>
          <a:ln w="57150">
            <a:noFill/>
            <a:miter lim="800000"/>
            <a:headEnd type="none" w="sm" len="sm"/>
            <a:tailEnd type="none" w="sm" len="sm"/>
          </a:ln>
        </p:spPr>
        <p:txBody>
          <a:bodyPr>
            <a:spAutoFit/>
          </a:bodyPr>
          <a:lstStyle/>
          <a:p>
            <a:r>
              <a:rPr lang="en-US" sz="2000">
                <a:solidFill>
                  <a:srgbClr val="0000FF"/>
                </a:solidFill>
                <a:latin typeface="Times New Roman" pitchFamily="18" charset="0"/>
                <a:cs typeface="Times New Roman" pitchFamily="18" charset="0"/>
              </a:rPr>
              <a:t>Trồng và bảo vệ các loại rừng, đặc biệt là rừng đầu nguồn các dòng sông.</a:t>
            </a:r>
          </a:p>
          <a:p>
            <a:r>
              <a:rPr lang="en-US" sz="2000">
                <a:solidFill>
                  <a:srgbClr val="0000FF"/>
                </a:solidFill>
                <a:latin typeface="Times New Roman" pitchFamily="18" charset="0"/>
                <a:cs typeface="Times New Roman" pitchFamily="18" charset="0"/>
              </a:rPr>
              <a:t>Khai thác và sử dụng hợp lí các loại tài nguyên.</a:t>
            </a:r>
          </a:p>
          <a:p>
            <a:r>
              <a:rPr lang="en-US" sz="2000">
                <a:solidFill>
                  <a:srgbClr val="0000FF"/>
                </a:solidFill>
                <a:latin typeface="Times New Roman" pitchFamily="18" charset="0"/>
                <a:cs typeface="Times New Roman" pitchFamily="18" charset="0"/>
              </a:rPr>
              <a:t>Thực hiện tốt chính sách “định canh định cư”, hạn chế và tiến tới chấm dứt tình trạng đốt rừng làm nương rẫy.</a:t>
            </a:r>
          </a:p>
          <a:p>
            <a:r>
              <a:rPr lang="en-US" sz="2000">
                <a:solidFill>
                  <a:srgbClr val="0000FF"/>
                </a:solidFill>
                <a:latin typeface="Times New Roman" pitchFamily="18" charset="0"/>
                <a:cs typeface="Times New Roman" pitchFamily="18" charset="0"/>
              </a:rPr>
              <a:t>Bảo vệ môi trường…</a:t>
            </a:r>
          </a:p>
        </p:txBody>
      </p:sp>
      <p:pic>
        <p:nvPicPr>
          <p:cNvPr id="196621" name="Picture 13" descr="1402trong%20rung%20cho%20tot%20xa%20hoi,%20dat%20nuoc"/>
          <p:cNvPicPr>
            <a:picLocks noChangeAspect="1" noChangeArrowheads="1"/>
          </p:cNvPicPr>
          <p:nvPr/>
        </p:nvPicPr>
        <p:blipFill>
          <a:blip r:embed="rId2"/>
          <a:srcRect/>
          <a:stretch>
            <a:fillRect/>
          </a:stretch>
        </p:blipFill>
        <p:spPr bwMode="auto">
          <a:xfrm>
            <a:off x="762000" y="1752600"/>
            <a:ext cx="7772400" cy="4914900"/>
          </a:xfrm>
          <a:prstGeom prst="rect">
            <a:avLst/>
          </a:prstGeom>
          <a:noFill/>
          <a:ln w="9525">
            <a:noFill/>
            <a:miter lim="800000"/>
            <a:headEnd/>
            <a:tailEnd/>
          </a:ln>
        </p:spPr>
      </p:pic>
      <p:sp>
        <p:nvSpPr>
          <p:cNvPr id="24580" name="AutoShape 17" descr="2Q=="/>
          <p:cNvSpPr>
            <a:spLocks noChangeAspect="1" noChangeArrowheads="1"/>
          </p:cNvSpPr>
          <p:nvPr/>
        </p:nvSpPr>
        <p:spPr bwMode="auto">
          <a:xfrm>
            <a:off x="2428875" y="2000250"/>
            <a:ext cx="4286250" cy="2857500"/>
          </a:xfrm>
          <a:prstGeom prst="rect">
            <a:avLst/>
          </a:prstGeom>
          <a:noFill/>
          <a:ln w="9525">
            <a:noFill/>
            <a:miter lim="800000"/>
            <a:headEnd/>
            <a:tailEnd/>
          </a:ln>
        </p:spPr>
        <p:txBody>
          <a:bodyPr/>
          <a:lstStyle/>
          <a:p>
            <a:endParaRPr lang="en-US"/>
          </a:p>
        </p:txBody>
      </p:sp>
      <p:grpSp>
        <p:nvGrpSpPr>
          <p:cNvPr id="2" name="Group 24"/>
          <p:cNvGrpSpPr>
            <a:grpSpLocks/>
          </p:cNvGrpSpPr>
          <p:nvPr/>
        </p:nvGrpSpPr>
        <p:grpSpPr bwMode="auto">
          <a:xfrm>
            <a:off x="457200" y="1676400"/>
            <a:ext cx="8382000" cy="5029200"/>
            <a:chOff x="240" y="432"/>
            <a:chExt cx="5280" cy="3168"/>
          </a:xfrm>
        </p:grpSpPr>
        <p:pic>
          <p:nvPicPr>
            <p:cNvPr id="24588" name="Picture 25" descr="dc"/>
            <p:cNvPicPr>
              <a:picLocks noChangeAspect="1" noChangeArrowheads="1"/>
            </p:cNvPicPr>
            <p:nvPr/>
          </p:nvPicPr>
          <p:blipFill>
            <a:blip r:embed="rId3"/>
            <a:srcRect/>
            <a:stretch>
              <a:fillRect/>
            </a:stretch>
          </p:blipFill>
          <p:spPr bwMode="auto">
            <a:xfrm>
              <a:off x="240" y="432"/>
              <a:ext cx="2640" cy="1596"/>
            </a:xfrm>
            <a:prstGeom prst="rect">
              <a:avLst/>
            </a:prstGeom>
            <a:noFill/>
            <a:ln w="9525">
              <a:noFill/>
              <a:miter lim="800000"/>
              <a:headEnd/>
              <a:tailEnd/>
            </a:ln>
          </p:spPr>
        </p:pic>
        <p:pic>
          <p:nvPicPr>
            <p:cNvPr id="24589" name="Picture 26" descr="1286939940-8-lang-Tay-Bac16"/>
            <p:cNvPicPr>
              <a:picLocks noChangeAspect="1" noChangeArrowheads="1"/>
            </p:cNvPicPr>
            <p:nvPr/>
          </p:nvPicPr>
          <p:blipFill>
            <a:blip r:embed="rId4"/>
            <a:srcRect/>
            <a:stretch>
              <a:fillRect/>
            </a:stretch>
          </p:blipFill>
          <p:spPr bwMode="auto">
            <a:xfrm>
              <a:off x="2880" y="432"/>
              <a:ext cx="2640" cy="1598"/>
            </a:xfrm>
            <a:prstGeom prst="rect">
              <a:avLst/>
            </a:prstGeom>
            <a:noFill/>
            <a:ln w="9525">
              <a:noFill/>
              <a:miter lim="800000"/>
              <a:headEnd/>
              <a:tailEnd/>
            </a:ln>
          </p:spPr>
        </p:pic>
        <p:pic>
          <p:nvPicPr>
            <p:cNvPr id="24590" name="Picture 27" descr="images480238_DSC05290"/>
            <p:cNvPicPr>
              <a:picLocks noChangeAspect="1" noChangeArrowheads="1"/>
            </p:cNvPicPr>
            <p:nvPr/>
          </p:nvPicPr>
          <p:blipFill>
            <a:blip r:embed="rId5"/>
            <a:srcRect/>
            <a:stretch>
              <a:fillRect/>
            </a:stretch>
          </p:blipFill>
          <p:spPr bwMode="auto">
            <a:xfrm>
              <a:off x="240" y="2016"/>
              <a:ext cx="2640" cy="1584"/>
            </a:xfrm>
            <a:prstGeom prst="rect">
              <a:avLst/>
            </a:prstGeom>
            <a:noFill/>
            <a:ln w="9525">
              <a:noFill/>
              <a:miter lim="800000"/>
              <a:headEnd/>
              <a:tailEnd/>
            </a:ln>
          </p:spPr>
        </p:pic>
        <p:pic>
          <p:nvPicPr>
            <p:cNvPr id="24591" name="Picture 28" descr="101_15_phongsu_pha-rung-o-muong-lat-thanh-hoa1"/>
            <p:cNvPicPr>
              <a:picLocks noChangeAspect="1" noChangeArrowheads="1"/>
            </p:cNvPicPr>
            <p:nvPr/>
          </p:nvPicPr>
          <p:blipFill>
            <a:blip r:embed="rId6"/>
            <a:srcRect/>
            <a:stretch>
              <a:fillRect/>
            </a:stretch>
          </p:blipFill>
          <p:spPr bwMode="auto">
            <a:xfrm>
              <a:off x="2880" y="2016"/>
              <a:ext cx="2640" cy="1584"/>
            </a:xfrm>
            <a:prstGeom prst="rect">
              <a:avLst/>
            </a:prstGeom>
            <a:noFill/>
            <a:ln w="9525">
              <a:noFill/>
              <a:miter lim="800000"/>
              <a:headEnd/>
              <a:tailEnd/>
            </a:ln>
          </p:spPr>
        </p:pic>
      </p:grpSp>
      <p:grpSp>
        <p:nvGrpSpPr>
          <p:cNvPr id="3" name="Group 32"/>
          <p:cNvGrpSpPr>
            <a:grpSpLocks/>
          </p:cNvGrpSpPr>
          <p:nvPr/>
        </p:nvGrpSpPr>
        <p:grpSpPr bwMode="auto">
          <a:xfrm>
            <a:off x="1143000" y="4800600"/>
            <a:ext cx="2438400" cy="1447800"/>
            <a:chOff x="-1728" y="2304"/>
            <a:chExt cx="1536" cy="912"/>
          </a:xfrm>
        </p:grpSpPr>
        <p:sp>
          <p:nvSpPr>
            <p:cNvPr id="24586" name="Line 29"/>
            <p:cNvSpPr>
              <a:spLocks noChangeShapeType="1"/>
            </p:cNvSpPr>
            <p:nvPr/>
          </p:nvSpPr>
          <p:spPr bwMode="auto">
            <a:xfrm flipH="1">
              <a:off x="-1728" y="2304"/>
              <a:ext cx="1536" cy="912"/>
            </a:xfrm>
            <a:prstGeom prst="line">
              <a:avLst/>
            </a:prstGeom>
            <a:noFill/>
            <a:ln w="57150">
              <a:solidFill>
                <a:srgbClr val="FF0000"/>
              </a:solidFill>
              <a:round/>
              <a:headEnd type="none" w="sm" len="sm"/>
              <a:tailEnd type="none" w="sm" len="sm"/>
            </a:ln>
          </p:spPr>
          <p:txBody>
            <a:bodyPr/>
            <a:lstStyle/>
            <a:p>
              <a:endParaRPr lang="en-US"/>
            </a:p>
          </p:txBody>
        </p:sp>
        <p:sp>
          <p:nvSpPr>
            <p:cNvPr id="24587" name="Line 30"/>
            <p:cNvSpPr>
              <a:spLocks noChangeShapeType="1"/>
            </p:cNvSpPr>
            <p:nvPr/>
          </p:nvSpPr>
          <p:spPr bwMode="auto">
            <a:xfrm>
              <a:off x="-1728" y="2304"/>
              <a:ext cx="1536" cy="912"/>
            </a:xfrm>
            <a:prstGeom prst="line">
              <a:avLst/>
            </a:prstGeom>
            <a:noFill/>
            <a:ln w="57150">
              <a:solidFill>
                <a:srgbClr val="FF0000"/>
              </a:solidFill>
              <a:round/>
              <a:headEnd type="none" w="sm" len="sm"/>
              <a:tailEnd type="none" w="sm" len="sm"/>
            </a:ln>
          </p:spPr>
          <p:txBody>
            <a:bodyPr/>
            <a:lstStyle/>
            <a:p>
              <a:endParaRPr lang="en-US"/>
            </a:p>
          </p:txBody>
        </p:sp>
      </p:grpSp>
      <p:grpSp>
        <p:nvGrpSpPr>
          <p:cNvPr id="4" name="Group 33"/>
          <p:cNvGrpSpPr>
            <a:grpSpLocks/>
          </p:cNvGrpSpPr>
          <p:nvPr/>
        </p:nvGrpSpPr>
        <p:grpSpPr bwMode="auto">
          <a:xfrm>
            <a:off x="5562600" y="4800600"/>
            <a:ext cx="2438400" cy="1447800"/>
            <a:chOff x="-1728" y="2304"/>
            <a:chExt cx="1536" cy="912"/>
          </a:xfrm>
        </p:grpSpPr>
        <p:sp>
          <p:nvSpPr>
            <p:cNvPr id="24584" name="Line 34"/>
            <p:cNvSpPr>
              <a:spLocks noChangeShapeType="1"/>
            </p:cNvSpPr>
            <p:nvPr/>
          </p:nvSpPr>
          <p:spPr bwMode="auto">
            <a:xfrm flipH="1">
              <a:off x="-1728" y="2304"/>
              <a:ext cx="1536" cy="912"/>
            </a:xfrm>
            <a:prstGeom prst="line">
              <a:avLst/>
            </a:prstGeom>
            <a:noFill/>
            <a:ln w="57150">
              <a:solidFill>
                <a:srgbClr val="FF0000"/>
              </a:solidFill>
              <a:round/>
              <a:headEnd type="none" w="sm" len="sm"/>
              <a:tailEnd type="none" w="sm" len="sm"/>
            </a:ln>
          </p:spPr>
          <p:txBody>
            <a:bodyPr/>
            <a:lstStyle/>
            <a:p>
              <a:endParaRPr lang="en-US"/>
            </a:p>
          </p:txBody>
        </p:sp>
        <p:sp>
          <p:nvSpPr>
            <p:cNvPr id="24585" name="Line 35"/>
            <p:cNvSpPr>
              <a:spLocks noChangeShapeType="1"/>
            </p:cNvSpPr>
            <p:nvPr/>
          </p:nvSpPr>
          <p:spPr bwMode="auto">
            <a:xfrm>
              <a:off x="-1728" y="2304"/>
              <a:ext cx="1536" cy="912"/>
            </a:xfrm>
            <a:prstGeom prst="line">
              <a:avLst/>
            </a:prstGeom>
            <a:noFill/>
            <a:ln w="57150">
              <a:solidFill>
                <a:srgbClr val="FF0000"/>
              </a:solidFill>
              <a:round/>
              <a:headEnd type="none" w="sm" len="sm"/>
              <a:tailEnd type="none" w="sm" len="sm"/>
            </a:ln>
          </p:spPr>
          <p:txBody>
            <a:bodyPr/>
            <a:lstStyle/>
            <a:p>
              <a:endParaRPr lang="en-US"/>
            </a:p>
          </p:txBody>
        </p:sp>
      </p:gr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96621"/>
                                        </p:tgtEl>
                                      </p:cBhvr>
                                    </p:animEffect>
                                    <p:set>
                                      <p:cBhvr>
                                        <p:cTn id="7" dur="1" fill="hold">
                                          <p:stCondLst>
                                            <p:cond delay="499"/>
                                          </p:stCondLst>
                                        </p:cTn>
                                        <p:tgtEl>
                                          <p:spTgt spid="1966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26" presetClass="emph" presetSubtype="0" repeatCount="4000" fill="hold" nodeType="with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par>
                                <p:cTn id="21" presetID="5"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26" presetClass="emph" presetSubtype="0" repeatCount="400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3794"/>
                                        </p:tgtEl>
                                        <p:attrNameLst>
                                          <p:attrName>style.visibility</p:attrName>
                                        </p:attrNameLst>
                                      </p:cBhvr>
                                      <p:to>
                                        <p:strVal val="visible"/>
                                      </p:to>
                                    </p:set>
                                    <p:animEffect transition="in" filter="blinds(horizontal)">
                                      <p:cBhvr>
                                        <p:cTn id="31"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493713"/>
            <a:ext cx="777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sng"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Bài 17</a:t>
            </a:r>
            <a:r>
              <a:rPr kumimoji="0" lang="en-US" altLang="en-US" sz="2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r>
              <a:rPr kumimoji="0" lang="en-US" altLang="en-US" sz="2000" b="1" i="0" u="none" strike="noStrike" kern="1200" cap="none" spc="0" normalizeH="0" baseline="0" noProof="0" smtClean="0">
                <a:ln>
                  <a:noFill/>
                </a:ln>
                <a:solidFill>
                  <a:srgbClr val="9933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rPr>
              <a:t>VÙNG TRUNG DU VÀ MIỀN NÚI BẮC BỘ</a:t>
            </a:r>
          </a:p>
        </p:txBody>
      </p:sp>
      <p:sp>
        <p:nvSpPr>
          <p:cNvPr id="7171" name="Text Box 4"/>
          <p:cNvSpPr txBox="1">
            <a:spLocks noChangeArrowheads="1"/>
          </p:cNvSpPr>
          <p:nvPr/>
        </p:nvSpPr>
        <p:spPr bwMode="auto">
          <a:xfrm>
            <a:off x="228600" y="1516063"/>
            <a:ext cx="86106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R="0" lvl="0" algn="l" defTabSz="914400" rtl="0" eaLnBrk="1" fontAlgn="base" latinLnBrk="0" hangingPunct="1">
              <a:lnSpc>
                <a:spcPct val="100000"/>
              </a:lnSpc>
              <a:spcBef>
                <a:spcPct val="50000"/>
              </a:spcBef>
              <a:spcAft>
                <a:spcPct val="0"/>
              </a:spcAft>
              <a:buClrTx/>
              <a:buSzTx/>
              <a:tabLst/>
              <a:defRPr/>
            </a:pPr>
            <a:r>
              <a:rPr kumimoji="0" lang="vi-VN" altLang="en-US" sz="2800" b="0"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IV. Tình hình phát triển kinh tế:</a:t>
            </a:r>
          </a:p>
          <a:p>
            <a:pPr marL="457200" indent="-457200">
              <a:buAutoNum type="arabicPeriod"/>
            </a:pPr>
            <a:r>
              <a:rPr lang="en-US" dirty="0" err="1" smtClean="0">
                <a:solidFill>
                  <a:srgbClr val="FF0000"/>
                </a:solidFill>
                <a:latin typeface="Times  New Roman"/>
              </a:rPr>
              <a:t>Công</a:t>
            </a:r>
            <a:r>
              <a:rPr lang="en-US" dirty="0" smtClean="0">
                <a:solidFill>
                  <a:srgbClr val="FF0000"/>
                </a:solidFill>
                <a:latin typeface="Times  New Roman"/>
              </a:rPr>
              <a:t> </a:t>
            </a:r>
            <a:r>
              <a:rPr lang="en-US" dirty="0" err="1" smtClean="0">
                <a:solidFill>
                  <a:srgbClr val="FF0000"/>
                </a:solidFill>
                <a:latin typeface="Times  New Roman"/>
              </a:rPr>
              <a:t>nghiệp</a:t>
            </a:r>
            <a:r>
              <a:rPr lang="en-US" dirty="0" smtClean="0">
                <a:solidFill>
                  <a:srgbClr val="FF0000"/>
                </a:solidFill>
                <a:latin typeface="Times  New Roman"/>
              </a:rPr>
              <a:t>:</a:t>
            </a:r>
            <a:endParaRPr lang="vi-VN" dirty="0" smtClean="0">
              <a:solidFill>
                <a:srgbClr val="FF0000"/>
              </a:solidFill>
              <a:latin typeface="Times  New Roman"/>
            </a:endParaRPr>
          </a:p>
          <a:p>
            <a:endParaRPr lang="en-US" sz="800" dirty="0">
              <a:solidFill>
                <a:srgbClr val="FF0000"/>
              </a:solidFill>
              <a:latin typeface="Times  New Roman"/>
            </a:endParaRPr>
          </a:p>
          <a:p>
            <a:pPr algn="just"/>
            <a:r>
              <a:rPr lang="vi-VN" dirty="0" smtClean="0">
                <a:latin typeface="Times  New Roman"/>
              </a:rPr>
              <a:t>- </a:t>
            </a:r>
            <a:r>
              <a:rPr lang="en-US" dirty="0" err="1" smtClean="0">
                <a:latin typeface="Times  New Roman"/>
              </a:rPr>
              <a:t>Công</a:t>
            </a:r>
            <a:r>
              <a:rPr lang="en-US" dirty="0" smtClean="0">
                <a:latin typeface="Times  New Roman"/>
              </a:rPr>
              <a:t> </a:t>
            </a:r>
            <a:r>
              <a:rPr lang="en-US" dirty="0" err="1">
                <a:latin typeface="Times  New Roman"/>
              </a:rPr>
              <a:t>nghiệp</a:t>
            </a:r>
            <a:r>
              <a:rPr lang="en-US" dirty="0">
                <a:latin typeface="Times  New Roman"/>
              </a:rPr>
              <a:t> </a:t>
            </a:r>
            <a:r>
              <a:rPr lang="en-US" dirty="0" err="1">
                <a:latin typeface="Times  New Roman"/>
              </a:rPr>
              <a:t>năng</a:t>
            </a:r>
            <a:r>
              <a:rPr lang="en-US" dirty="0">
                <a:latin typeface="Times  New Roman"/>
              </a:rPr>
              <a:t> </a:t>
            </a:r>
            <a:r>
              <a:rPr lang="en-US" dirty="0" err="1">
                <a:latin typeface="Times  New Roman"/>
              </a:rPr>
              <a:t>lượng</a:t>
            </a:r>
            <a:r>
              <a:rPr lang="en-US" dirty="0">
                <a:latin typeface="Times  New Roman"/>
              </a:rPr>
              <a:t> </a:t>
            </a:r>
            <a:r>
              <a:rPr lang="en-US" dirty="0" err="1">
                <a:latin typeface="Times  New Roman"/>
              </a:rPr>
              <a:t>phát</a:t>
            </a:r>
            <a:r>
              <a:rPr lang="en-US" dirty="0">
                <a:latin typeface="Times  New Roman"/>
              </a:rPr>
              <a:t> </a:t>
            </a:r>
            <a:r>
              <a:rPr lang="en-US" dirty="0" err="1">
                <a:latin typeface="Times  New Roman"/>
              </a:rPr>
              <a:t>triển</a:t>
            </a:r>
            <a:r>
              <a:rPr lang="en-US" dirty="0">
                <a:latin typeface="Times  New Roman"/>
              </a:rPr>
              <a:t> </a:t>
            </a:r>
            <a:r>
              <a:rPr lang="en-US" dirty="0" err="1">
                <a:latin typeface="Times  New Roman"/>
              </a:rPr>
              <a:t>mạnh</a:t>
            </a:r>
            <a:r>
              <a:rPr lang="en-US" dirty="0">
                <a:latin typeface="Times  New Roman"/>
              </a:rPr>
              <a:t>, </a:t>
            </a:r>
            <a:r>
              <a:rPr lang="en-US" dirty="0" err="1">
                <a:latin typeface="Times  New Roman"/>
              </a:rPr>
              <a:t>nhờ</a:t>
            </a:r>
            <a:r>
              <a:rPr lang="en-US" dirty="0">
                <a:latin typeface="Times  New Roman"/>
              </a:rPr>
              <a:t> </a:t>
            </a:r>
            <a:r>
              <a:rPr lang="en-US" dirty="0" err="1">
                <a:latin typeface="Times  New Roman"/>
              </a:rPr>
              <a:t>nguồn</a:t>
            </a:r>
            <a:r>
              <a:rPr lang="en-US" dirty="0">
                <a:latin typeface="Times  New Roman"/>
              </a:rPr>
              <a:t> than </a:t>
            </a:r>
            <a:r>
              <a:rPr lang="en-US" dirty="0" err="1">
                <a:latin typeface="Times  New Roman"/>
              </a:rPr>
              <a:t>phong</a:t>
            </a:r>
            <a:r>
              <a:rPr lang="en-US" dirty="0">
                <a:latin typeface="Times  New Roman"/>
              </a:rPr>
              <a:t> </a:t>
            </a:r>
            <a:r>
              <a:rPr lang="en-US" dirty="0" err="1">
                <a:latin typeface="Times  New Roman"/>
              </a:rPr>
              <a:t>phú</a:t>
            </a:r>
            <a:r>
              <a:rPr lang="en-US" dirty="0">
                <a:latin typeface="Times  New Roman"/>
              </a:rPr>
              <a:t> </a:t>
            </a:r>
            <a:r>
              <a:rPr lang="en-US" dirty="0" err="1">
                <a:latin typeface="Times  New Roman"/>
              </a:rPr>
              <a:t>và</a:t>
            </a:r>
            <a:r>
              <a:rPr lang="en-US" dirty="0">
                <a:latin typeface="Times  New Roman"/>
              </a:rPr>
              <a:t> </a:t>
            </a:r>
            <a:r>
              <a:rPr lang="en-US" dirty="0" err="1">
                <a:latin typeface="Times  New Roman"/>
              </a:rPr>
              <a:t>nguồn</a:t>
            </a:r>
            <a:r>
              <a:rPr lang="en-US" dirty="0">
                <a:latin typeface="Times  New Roman"/>
              </a:rPr>
              <a:t> </a:t>
            </a:r>
            <a:r>
              <a:rPr lang="en-US" dirty="0" err="1">
                <a:latin typeface="Times  New Roman"/>
              </a:rPr>
              <a:t>thuỷ</a:t>
            </a:r>
            <a:r>
              <a:rPr lang="en-US" dirty="0">
                <a:latin typeface="Times  New Roman"/>
              </a:rPr>
              <a:t> </a:t>
            </a:r>
            <a:r>
              <a:rPr lang="en-US" dirty="0" err="1">
                <a:latin typeface="Times  New Roman"/>
              </a:rPr>
              <a:t>năng</a:t>
            </a:r>
            <a:r>
              <a:rPr lang="en-US" dirty="0">
                <a:latin typeface="Times  New Roman"/>
              </a:rPr>
              <a:t> </a:t>
            </a:r>
            <a:r>
              <a:rPr lang="en-US" dirty="0" err="1">
                <a:latin typeface="Times  New Roman"/>
              </a:rPr>
              <a:t>dồi</a:t>
            </a:r>
            <a:r>
              <a:rPr lang="en-US" dirty="0">
                <a:latin typeface="Times  New Roman"/>
              </a:rPr>
              <a:t> </a:t>
            </a:r>
            <a:r>
              <a:rPr lang="en-US" dirty="0" err="1">
                <a:latin typeface="Times  New Roman"/>
              </a:rPr>
              <a:t>dào</a:t>
            </a:r>
            <a:r>
              <a:rPr lang="en-US" dirty="0">
                <a:latin typeface="Times  New Roman"/>
              </a:rPr>
              <a:t>: </a:t>
            </a:r>
            <a:r>
              <a:rPr lang="en-US" dirty="0" err="1">
                <a:latin typeface="Times  New Roman"/>
              </a:rPr>
              <a:t>thuỷ</a:t>
            </a:r>
            <a:r>
              <a:rPr lang="en-US" dirty="0">
                <a:latin typeface="Times  New Roman"/>
              </a:rPr>
              <a:t> </a:t>
            </a:r>
            <a:r>
              <a:rPr lang="en-US" dirty="0" err="1">
                <a:latin typeface="Times  New Roman"/>
              </a:rPr>
              <a:t>điện</a:t>
            </a:r>
            <a:r>
              <a:rPr lang="en-US" dirty="0">
                <a:latin typeface="Times  New Roman"/>
              </a:rPr>
              <a:t> </a:t>
            </a:r>
            <a:r>
              <a:rPr lang="en-US" dirty="0" err="1">
                <a:latin typeface="Times  New Roman"/>
              </a:rPr>
              <a:t>Hoà</a:t>
            </a:r>
            <a:r>
              <a:rPr lang="en-US" dirty="0">
                <a:latin typeface="Times  New Roman"/>
              </a:rPr>
              <a:t> </a:t>
            </a:r>
            <a:r>
              <a:rPr lang="en-US" dirty="0" err="1">
                <a:latin typeface="Times  New Roman"/>
              </a:rPr>
              <a:t>Bình</a:t>
            </a:r>
            <a:r>
              <a:rPr lang="en-US" dirty="0">
                <a:latin typeface="Times  New Roman"/>
              </a:rPr>
              <a:t>, </a:t>
            </a:r>
            <a:r>
              <a:rPr lang="en-US" dirty="0" err="1">
                <a:latin typeface="Times  New Roman"/>
              </a:rPr>
              <a:t>Thác</a:t>
            </a:r>
            <a:r>
              <a:rPr lang="en-US" dirty="0">
                <a:latin typeface="Times  New Roman"/>
              </a:rPr>
              <a:t> </a:t>
            </a:r>
            <a:r>
              <a:rPr lang="en-US" dirty="0" err="1">
                <a:latin typeface="Times  New Roman"/>
              </a:rPr>
              <a:t>Bà</a:t>
            </a:r>
            <a:r>
              <a:rPr lang="en-US" dirty="0">
                <a:latin typeface="Times  New Roman"/>
              </a:rPr>
              <a:t>, </a:t>
            </a:r>
            <a:r>
              <a:rPr lang="en-US" dirty="0" err="1">
                <a:latin typeface="Times  New Roman"/>
              </a:rPr>
              <a:t>thuỷ</a:t>
            </a:r>
            <a:r>
              <a:rPr lang="en-US" dirty="0">
                <a:latin typeface="Times  New Roman"/>
              </a:rPr>
              <a:t> </a:t>
            </a:r>
            <a:r>
              <a:rPr lang="en-US" dirty="0" err="1">
                <a:latin typeface="Times  New Roman"/>
              </a:rPr>
              <a:t>điện</a:t>
            </a:r>
            <a:r>
              <a:rPr lang="en-US" dirty="0">
                <a:latin typeface="Times  New Roman"/>
              </a:rPr>
              <a:t> </a:t>
            </a:r>
            <a:r>
              <a:rPr lang="en-US" dirty="0" err="1">
                <a:latin typeface="Times  New Roman"/>
              </a:rPr>
              <a:t>Sơn</a:t>
            </a:r>
            <a:r>
              <a:rPr lang="en-US" dirty="0">
                <a:latin typeface="Times  New Roman"/>
              </a:rPr>
              <a:t> La (2400MW), </a:t>
            </a:r>
            <a:r>
              <a:rPr lang="en-US" dirty="0" err="1">
                <a:latin typeface="Times  New Roman"/>
              </a:rPr>
              <a:t>thuỷ</a:t>
            </a:r>
            <a:r>
              <a:rPr lang="en-US" dirty="0">
                <a:latin typeface="Times  New Roman"/>
              </a:rPr>
              <a:t> </a:t>
            </a:r>
            <a:r>
              <a:rPr lang="en-US" dirty="0" err="1">
                <a:latin typeface="Times  New Roman"/>
              </a:rPr>
              <a:t>điện</a:t>
            </a:r>
            <a:r>
              <a:rPr lang="en-US" dirty="0">
                <a:latin typeface="Times  New Roman"/>
              </a:rPr>
              <a:t> </a:t>
            </a:r>
            <a:r>
              <a:rPr lang="en-US" dirty="0" err="1">
                <a:latin typeface="Times  New Roman"/>
              </a:rPr>
              <a:t>Tuyên</a:t>
            </a:r>
            <a:r>
              <a:rPr lang="en-US" dirty="0">
                <a:latin typeface="Times  New Roman"/>
              </a:rPr>
              <a:t> </a:t>
            </a:r>
            <a:r>
              <a:rPr lang="en-US" dirty="0" err="1">
                <a:latin typeface="Times  New Roman"/>
              </a:rPr>
              <a:t>Quang</a:t>
            </a:r>
            <a:r>
              <a:rPr lang="en-US" dirty="0">
                <a:latin typeface="Times  New Roman"/>
              </a:rPr>
              <a:t> (342 MW) </a:t>
            </a:r>
            <a:r>
              <a:rPr lang="en-US" dirty="0" err="1">
                <a:latin typeface="Times  New Roman"/>
              </a:rPr>
              <a:t>và</a:t>
            </a:r>
            <a:r>
              <a:rPr lang="en-US" dirty="0">
                <a:latin typeface="Times  New Roman"/>
              </a:rPr>
              <a:t> </a:t>
            </a:r>
            <a:r>
              <a:rPr lang="en-US" dirty="0" err="1">
                <a:latin typeface="Times  New Roman"/>
              </a:rPr>
              <a:t>nhiệt</a:t>
            </a:r>
            <a:r>
              <a:rPr lang="en-US" dirty="0">
                <a:latin typeface="Times  New Roman"/>
              </a:rPr>
              <a:t> </a:t>
            </a:r>
            <a:r>
              <a:rPr lang="en-US" dirty="0" err="1">
                <a:latin typeface="Times  New Roman"/>
              </a:rPr>
              <a:t>điện</a:t>
            </a:r>
            <a:r>
              <a:rPr lang="en-US" dirty="0">
                <a:latin typeface="Times  New Roman"/>
              </a:rPr>
              <a:t> </a:t>
            </a:r>
            <a:r>
              <a:rPr lang="en-US" dirty="0" err="1">
                <a:latin typeface="Times  New Roman"/>
              </a:rPr>
              <a:t>Uông</a:t>
            </a:r>
            <a:r>
              <a:rPr lang="en-US" dirty="0">
                <a:latin typeface="Times  New Roman"/>
              </a:rPr>
              <a:t> </a:t>
            </a:r>
            <a:r>
              <a:rPr lang="en-US" dirty="0" err="1">
                <a:latin typeface="Times  New Roman"/>
              </a:rPr>
              <a:t>Bí</a:t>
            </a:r>
            <a:r>
              <a:rPr lang="en-US" dirty="0" smtClean="0">
                <a:latin typeface="Times  New Roman"/>
              </a:rPr>
              <a:t>.</a:t>
            </a:r>
            <a:r>
              <a:rPr lang="vi-VN" dirty="0" smtClean="0">
                <a:latin typeface="Times  New Roman"/>
              </a:rPr>
              <a:t>..</a:t>
            </a:r>
          </a:p>
          <a:p>
            <a:pPr algn="just"/>
            <a:endParaRPr lang="en-US" sz="800" dirty="0">
              <a:latin typeface="Times  New Roman"/>
            </a:endParaRPr>
          </a:p>
          <a:p>
            <a:pPr algn="just"/>
            <a:r>
              <a:rPr lang="en-US" dirty="0">
                <a:latin typeface="Times  New Roman"/>
              </a:rPr>
              <a:t>- </a:t>
            </a:r>
            <a:r>
              <a:rPr lang="en-US" dirty="0" err="1">
                <a:latin typeface="Times  New Roman"/>
              </a:rPr>
              <a:t>Nhiều</a:t>
            </a:r>
            <a:r>
              <a:rPr lang="en-US" dirty="0">
                <a:latin typeface="Times  New Roman"/>
              </a:rPr>
              <a:t> </a:t>
            </a:r>
            <a:r>
              <a:rPr lang="en-US" dirty="0" err="1">
                <a:latin typeface="Times  New Roman"/>
              </a:rPr>
              <a:t>tỉnh</a:t>
            </a:r>
            <a:r>
              <a:rPr lang="en-US" dirty="0">
                <a:latin typeface="Times  New Roman"/>
              </a:rPr>
              <a:t> </a:t>
            </a:r>
            <a:r>
              <a:rPr lang="en-US" dirty="0" err="1">
                <a:latin typeface="Times  New Roman"/>
              </a:rPr>
              <a:t>đã</a:t>
            </a:r>
            <a:r>
              <a:rPr lang="en-US" dirty="0">
                <a:latin typeface="Times  New Roman"/>
              </a:rPr>
              <a:t> </a:t>
            </a:r>
            <a:r>
              <a:rPr lang="en-US" dirty="0" err="1">
                <a:latin typeface="Times  New Roman"/>
              </a:rPr>
              <a:t>xây</a:t>
            </a:r>
            <a:r>
              <a:rPr lang="en-US" dirty="0">
                <a:latin typeface="Times  New Roman"/>
              </a:rPr>
              <a:t> </a:t>
            </a:r>
            <a:r>
              <a:rPr lang="en-US" dirty="0" err="1">
                <a:latin typeface="Times  New Roman"/>
              </a:rPr>
              <a:t>dựng</a:t>
            </a:r>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xí</a:t>
            </a:r>
            <a:r>
              <a:rPr lang="en-US" dirty="0">
                <a:latin typeface="Times  New Roman"/>
              </a:rPr>
              <a:t> </a:t>
            </a:r>
            <a:r>
              <a:rPr lang="en-US" dirty="0" err="1">
                <a:latin typeface="Times  New Roman"/>
              </a:rPr>
              <a:t>nghiệp</a:t>
            </a:r>
            <a:r>
              <a:rPr lang="en-US" dirty="0">
                <a:latin typeface="Times  New Roman"/>
              </a:rPr>
              <a:t> </a:t>
            </a:r>
            <a:r>
              <a:rPr lang="en-US" dirty="0" err="1">
                <a:latin typeface="Times  New Roman"/>
              </a:rPr>
              <a:t>công</a:t>
            </a:r>
            <a:r>
              <a:rPr lang="en-US" dirty="0">
                <a:latin typeface="Times  New Roman"/>
              </a:rPr>
              <a:t> </a:t>
            </a:r>
            <a:r>
              <a:rPr lang="en-US" dirty="0" err="1">
                <a:latin typeface="Times  New Roman"/>
              </a:rPr>
              <a:t>nghiệp</a:t>
            </a:r>
            <a:r>
              <a:rPr lang="en-US" dirty="0">
                <a:latin typeface="Times  New Roman"/>
              </a:rPr>
              <a:t> </a:t>
            </a:r>
            <a:r>
              <a:rPr lang="en-US" dirty="0" err="1">
                <a:latin typeface="Times  New Roman"/>
              </a:rPr>
              <a:t>nhẹ</a:t>
            </a:r>
            <a:r>
              <a:rPr lang="en-US" dirty="0">
                <a:latin typeface="Times  New Roman"/>
              </a:rPr>
              <a:t>, </a:t>
            </a:r>
            <a:r>
              <a:rPr lang="en-US" dirty="0" err="1">
                <a:latin typeface="Times  New Roman"/>
              </a:rPr>
              <a:t>chế</a:t>
            </a:r>
            <a:r>
              <a:rPr lang="en-US" dirty="0">
                <a:latin typeface="Times  New Roman"/>
              </a:rPr>
              <a:t> </a:t>
            </a:r>
            <a:r>
              <a:rPr lang="en-US" dirty="0" err="1">
                <a:latin typeface="Times  New Roman"/>
              </a:rPr>
              <a:t>biến</a:t>
            </a:r>
            <a:r>
              <a:rPr lang="en-US" dirty="0">
                <a:latin typeface="Times  New Roman"/>
              </a:rPr>
              <a:t> </a:t>
            </a:r>
            <a:r>
              <a:rPr lang="en-US" dirty="0" err="1">
                <a:latin typeface="Times  New Roman"/>
              </a:rPr>
              <a:t>thực</a:t>
            </a:r>
            <a:r>
              <a:rPr lang="en-US" dirty="0">
                <a:latin typeface="Times  New Roman"/>
              </a:rPr>
              <a:t> </a:t>
            </a:r>
            <a:r>
              <a:rPr lang="en-US" dirty="0" err="1">
                <a:latin typeface="Times  New Roman"/>
              </a:rPr>
              <a:t>phẩm</a:t>
            </a:r>
            <a:r>
              <a:rPr lang="en-US" dirty="0">
                <a:latin typeface="Times  New Roman"/>
              </a:rPr>
              <a:t>, </a:t>
            </a:r>
            <a:r>
              <a:rPr lang="en-US" dirty="0" err="1">
                <a:latin typeface="Times  New Roman"/>
              </a:rPr>
              <a:t>sản</a:t>
            </a:r>
            <a:r>
              <a:rPr lang="en-US" dirty="0">
                <a:latin typeface="Times  New Roman"/>
              </a:rPr>
              <a:t> </a:t>
            </a:r>
            <a:r>
              <a:rPr lang="en-US" dirty="0" err="1">
                <a:latin typeface="Times  New Roman"/>
              </a:rPr>
              <a:t>xuất</a:t>
            </a:r>
            <a:r>
              <a:rPr lang="en-US" dirty="0">
                <a:latin typeface="Times  New Roman"/>
              </a:rPr>
              <a:t> xi </a:t>
            </a:r>
            <a:r>
              <a:rPr lang="en-US" dirty="0" err="1">
                <a:latin typeface="Times  New Roman"/>
              </a:rPr>
              <a:t>măng</a:t>
            </a:r>
            <a:r>
              <a:rPr lang="en-US" dirty="0">
                <a:latin typeface="Times  New Roman"/>
              </a:rPr>
              <a:t>, </a:t>
            </a:r>
            <a:r>
              <a:rPr lang="en-US" dirty="0" err="1">
                <a:latin typeface="Times  New Roman"/>
              </a:rPr>
              <a:t>thủ</a:t>
            </a:r>
            <a:r>
              <a:rPr lang="en-US" dirty="0">
                <a:latin typeface="Times  New Roman"/>
              </a:rPr>
              <a:t> </a:t>
            </a:r>
            <a:r>
              <a:rPr lang="en-US" dirty="0" err="1">
                <a:latin typeface="Times  New Roman"/>
              </a:rPr>
              <a:t>công</a:t>
            </a:r>
            <a:r>
              <a:rPr lang="en-US" dirty="0">
                <a:latin typeface="Times  New Roman"/>
              </a:rPr>
              <a:t> </a:t>
            </a:r>
            <a:r>
              <a:rPr lang="en-US" dirty="0" err="1">
                <a:latin typeface="Times  New Roman"/>
              </a:rPr>
              <a:t>mĩ</a:t>
            </a:r>
            <a:r>
              <a:rPr lang="en-US" dirty="0">
                <a:latin typeface="Times  New Roman"/>
              </a:rPr>
              <a:t> </a:t>
            </a:r>
            <a:r>
              <a:rPr lang="en-US" dirty="0" err="1">
                <a:latin typeface="Times  New Roman"/>
              </a:rPr>
              <a:t>nghệ</a:t>
            </a:r>
            <a:r>
              <a:rPr lang="en-US" dirty="0">
                <a:latin typeface="Times  New Roman"/>
              </a:rPr>
              <a:t> </a:t>
            </a:r>
            <a:r>
              <a:rPr lang="en-US" dirty="0" err="1">
                <a:latin typeface="Times  New Roman"/>
              </a:rPr>
              <a:t>trên</a:t>
            </a:r>
            <a:r>
              <a:rPr lang="en-US" dirty="0">
                <a:latin typeface="Times  New Roman"/>
              </a:rPr>
              <a:t> </a:t>
            </a:r>
            <a:r>
              <a:rPr lang="en-US" dirty="0" err="1">
                <a:latin typeface="Times  New Roman"/>
              </a:rPr>
              <a:t>cơ</a:t>
            </a:r>
            <a:r>
              <a:rPr lang="en-US" dirty="0">
                <a:latin typeface="Times  New Roman"/>
              </a:rPr>
              <a:t> </a:t>
            </a:r>
            <a:r>
              <a:rPr lang="en-US" dirty="0" err="1">
                <a:latin typeface="Times  New Roman"/>
              </a:rPr>
              <a:t>sở</a:t>
            </a:r>
            <a:r>
              <a:rPr lang="en-US" dirty="0">
                <a:latin typeface="Times  New Roman"/>
              </a:rPr>
              <a:t> </a:t>
            </a:r>
            <a:r>
              <a:rPr lang="en-US" dirty="0" err="1">
                <a:latin typeface="Times  New Roman"/>
              </a:rPr>
              <a:t>sử</a:t>
            </a:r>
            <a:r>
              <a:rPr lang="en-US" dirty="0">
                <a:latin typeface="Times  New Roman"/>
              </a:rPr>
              <a:t> </a:t>
            </a:r>
            <a:r>
              <a:rPr lang="en-US" dirty="0" err="1">
                <a:latin typeface="Times  New Roman"/>
              </a:rPr>
              <a:t>dụng</a:t>
            </a:r>
            <a:r>
              <a:rPr lang="en-US" dirty="0">
                <a:latin typeface="Times  New Roman"/>
              </a:rPr>
              <a:t> </a:t>
            </a:r>
            <a:r>
              <a:rPr lang="en-US" dirty="0" err="1">
                <a:latin typeface="Times  New Roman"/>
              </a:rPr>
              <a:t>nguồn</a:t>
            </a:r>
            <a:r>
              <a:rPr lang="en-US" dirty="0">
                <a:latin typeface="Times  New Roman"/>
              </a:rPr>
              <a:t> </a:t>
            </a:r>
            <a:r>
              <a:rPr lang="en-US" dirty="0" err="1">
                <a:latin typeface="Times  New Roman"/>
              </a:rPr>
              <a:t>nguyên</a:t>
            </a:r>
            <a:r>
              <a:rPr lang="en-US" dirty="0">
                <a:latin typeface="Times  New Roman"/>
              </a:rPr>
              <a:t> </a:t>
            </a:r>
            <a:r>
              <a:rPr lang="en-US" dirty="0" err="1">
                <a:latin typeface="Times  New Roman"/>
              </a:rPr>
              <a:t>liệu</a:t>
            </a:r>
            <a:r>
              <a:rPr lang="en-US" dirty="0">
                <a:latin typeface="Times  New Roman"/>
              </a:rPr>
              <a:t>  </a:t>
            </a:r>
            <a:r>
              <a:rPr lang="en-US" dirty="0" err="1">
                <a:latin typeface="Times  New Roman"/>
              </a:rPr>
              <a:t>dồi</a:t>
            </a:r>
            <a:r>
              <a:rPr lang="en-US" dirty="0">
                <a:latin typeface="Times  New Roman"/>
              </a:rPr>
              <a:t> </a:t>
            </a:r>
            <a:r>
              <a:rPr lang="en-US" dirty="0" err="1">
                <a:latin typeface="Times  New Roman"/>
              </a:rPr>
              <a:t>dào</a:t>
            </a:r>
            <a:r>
              <a:rPr lang="en-US" dirty="0">
                <a:latin typeface="Times  New Roman"/>
              </a:rPr>
              <a:t> </a:t>
            </a:r>
            <a:r>
              <a:rPr lang="en-US" dirty="0" err="1">
                <a:latin typeface="Times  New Roman"/>
              </a:rPr>
              <a:t>tại</a:t>
            </a:r>
            <a:r>
              <a:rPr lang="en-US" dirty="0">
                <a:latin typeface="Times  New Roman"/>
              </a:rPr>
              <a:t> </a:t>
            </a:r>
            <a:r>
              <a:rPr lang="en-US" dirty="0" err="1">
                <a:latin typeface="Times  New Roman"/>
              </a:rPr>
              <a:t>chỗ</a:t>
            </a:r>
            <a:r>
              <a:rPr lang="en-US" dirty="0">
                <a:latin typeface="Times  New Roman"/>
              </a:rPr>
              <a:t>.</a:t>
            </a:r>
          </a:p>
          <a:p>
            <a:pPr marL="0" marR="0" lvl="0" indent="0" algn="just"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endParaRPr>
          </a:p>
        </p:txBody>
      </p:sp>
      <p:pic>
        <p:nvPicPr>
          <p:cNvPr id="61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74638"/>
            <a:ext cx="121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73038"/>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439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012" name="Picture 28" descr="15792279sapavietnamaug29unidentifiedwomenfromthereddaoethnicminoritypeopleworkinginfiel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4" name="Picture 30" descr="7320"/>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32657"/>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6" name="Picture 32" descr="12930977651656090928_574_5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17" name="Text Box 33"/>
          <p:cNvSpPr txBox="1">
            <a:spLocks noChangeArrowheads="1"/>
          </p:cNvSpPr>
          <p:nvPr/>
        </p:nvSpPr>
        <p:spPr bwMode="auto">
          <a:xfrm>
            <a:off x="2590800" y="6396335"/>
            <a:ext cx="11430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dirty="0">
                <a:solidFill>
                  <a:srgbClr val="FF0000"/>
                </a:solidFill>
                <a:latin typeface="Times New Roman" pitchFamily="18" charset="0"/>
              </a:rPr>
              <a:t>ATISÔ</a:t>
            </a:r>
          </a:p>
        </p:txBody>
      </p:sp>
      <p:sp>
        <p:nvSpPr>
          <p:cNvPr id="298018" name="Text Box 34"/>
          <p:cNvSpPr txBox="1">
            <a:spLocks noChangeArrowheads="1"/>
          </p:cNvSpPr>
          <p:nvPr/>
        </p:nvSpPr>
        <p:spPr bwMode="auto">
          <a:xfrm>
            <a:off x="5105400" y="6396334"/>
            <a:ext cx="14478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dirty="0">
                <a:solidFill>
                  <a:srgbClr val="FF0000"/>
                </a:solidFill>
                <a:latin typeface="Times New Roman" pitchFamily="18" charset="0"/>
              </a:rPr>
              <a:t>BẮP CẢI</a:t>
            </a:r>
          </a:p>
        </p:txBody>
      </p:sp>
      <p:pic>
        <p:nvPicPr>
          <p:cNvPr id="298020" name="Picture 36" descr="75175_ngo-tram-tau"/>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21" name="Text Box 37"/>
          <p:cNvSpPr txBox="1">
            <a:spLocks noChangeArrowheads="1"/>
          </p:cNvSpPr>
          <p:nvPr/>
        </p:nvSpPr>
        <p:spPr bwMode="auto">
          <a:xfrm>
            <a:off x="8077200" y="2967335"/>
            <a:ext cx="9144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dirty="0">
                <a:solidFill>
                  <a:srgbClr val="FF0000"/>
                </a:solidFill>
                <a:latin typeface="Times New Roman" pitchFamily="18" charset="0"/>
              </a:rPr>
              <a:t>NGÔ</a:t>
            </a:r>
          </a:p>
        </p:txBody>
      </p:sp>
      <p:sp>
        <p:nvSpPr>
          <p:cNvPr id="298022" name="Text Box 38"/>
          <p:cNvSpPr txBox="1">
            <a:spLocks noChangeArrowheads="1"/>
          </p:cNvSpPr>
          <p:nvPr/>
        </p:nvSpPr>
        <p:spPr bwMode="auto">
          <a:xfrm>
            <a:off x="2895600" y="2967334"/>
            <a:ext cx="16002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dirty="0">
                <a:solidFill>
                  <a:srgbClr val="FF0000"/>
                </a:solidFill>
                <a:latin typeface="Times New Roman" pitchFamily="18" charset="0"/>
              </a:rPr>
              <a:t>LÚA GẠO</a:t>
            </a:r>
          </a:p>
        </p:txBody>
      </p:sp>
      <p:sp>
        <p:nvSpPr>
          <p:cNvPr id="10" name="Text Box 38"/>
          <p:cNvSpPr txBox="1">
            <a:spLocks noChangeArrowheads="1"/>
          </p:cNvSpPr>
          <p:nvPr/>
        </p:nvSpPr>
        <p:spPr bwMode="auto">
          <a:xfrm>
            <a:off x="152400" y="157094"/>
            <a:ext cx="22860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vi-VN" sz="2400" b="1" dirty="0" smtClean="0">
                <a:solidFill>
                  <a:srgbClr val="FF0000"/>
                </a:solidFill>
                <a:latin typeface="Times New Roman" pitchFamily="18" charset="0"/>
              </a:rPr>
              <a:t>2. Nông nghiệp</a:t>
            </a:r>
            <a:endParaRPr lang="en-US" sz="2400" b="1" dirty="0">
              <a:solidFill>
                <a:srgbClr val="FF0000"/>
              </a:solidFill>
              <a:latin typeface="Times New Roman" pitchFamily="18" charset="0"/>
            </a:endParaRPr>
          </a:p>
        </p:txBody>
      </p:sp>
    </p:spTree>
    <p:extLst>
      <p:ext uri="{BB962C8B-B14F-4D97-AF65-F5344CB8AC3E}">
        <p14:creationId xmlns:p14="http://schemas.microsoft.com/office/powerpoint/2010/main" val="422575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8014"/>
                                        </p:tgtEl>
                                        <p:attrNameLst>
                                          <p:attrName>style.visibility</p:attrName>
                                        </p:attrNameLst>
                                      </p:cBhvr>
                                      <p:to>
                                        <p:strVal val="visible"/>
                                      </p:to>
                                    </p:set>
                                    <p:anim calcmode="lin" valueType="num">
                                      <p:cBhvr>
                                        <p:cTn id="7" dur="500" fill="hold"/>
                                        <p:tgtEl>
                                          <p:spTgt spid="298014"/>
                                        </p:tgtEl>
                                        <p:attrNameLst>
                                          <p:attrName>ppt_w</p:attrName>
                                        </p:attrNameLst>
                                      </p:cBhvr>
                                      <p:tavLst>
                                        <p:tav tm="0">
                                          <p:val>
                                            <p:fltVal val="0"/>
                                          </p:val>
                                        </p:tav>
                                        <p:tav tm="100000">
                                          <p:val>
                                            <p:strVal val="#ppt_w"/>
                                          </p:val>
                                        </p:tav>
                                      </p:tavLst>
                                    </p:anim>
                                    <p:anim calcmode="lin" valueType="num">
                                      <p:cBhvr>
                                        <p:cTn id="8" dur="500" fill="hold"/>
                                        <p:tgtEl>
                                          <p:spTgt spid="29801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98022"/>
                                        </p:tgtEl>
                                        <p:attrNameLst>
                                          <p:attrName>style.visibility</p:attrName>
                                        </p:attrNameLst>
                                      </p:cBhvr>
                                      <p:to>
                                        <p:strVal val="visible"/>
                                      </p:to>
                                    </p:set>
                                    <p:anim calcmode="lin" valueType="num">
                                      <p:cBhvr>
                                        <p:cTn id="12" dur="500" fill="hold"/>
                                        <p:tgtEl>
                                          <p:spTgt spid="298022"/>
                                        </p:tgtEl>
                                        <p:attrNameLst>
                                          <p:attrName>ppt_w</p:attrName>
                                        </p:attrNameLst>
                                      </p:cBhvr>
                                      <p:tavLst>
                                        <p:tav tm="0">
                                          <p:val>
                                            <p:fltVal val="0"/>
                                          </p:val>
                                        </p:tav>
                                        <p:tav tm="100000">
                                          <p:val>
                                            <p:strVal val="#ppt_w"/>
                                          </p:val>
                                        </p:tav>
                                      </p:tavLst>
                                    </p:anim>
                                    <p:anim calcmode="lin" valueType="num">
                                      <p:cBhvr>
                                        <p:cTn id="13" dur="500" fill="hold"/>
                                        <p:tgtEl>
                                          <p:spTgt spid="29802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98020"/>
                                        </p:tgtEl>
                                        <p:attrNameLst>
                                          <p:attrName>style.visibility</p:attrName>
                                        </p:attrNameLst>
                                      </p:cBhvr>
                                      <p:to>
                                        <p:strVal val="visible"/>
                                      </p:to>
                                    </p:set>
                                    <p:anim calcmode="lin" valueType="num">
                                      <p:cBhvr>
                                        <p:cTn id="17" dur="500" fill="hold"/>
                                        <p:tgtEl>
                                          <p:spTgt spid="298020"/>
                                        </p:tgtEl>
                                        <p:attrNameLst>
                                          <p:attrName>ppt_w</p:attrName>
                                        </p:attrNameLst>
                                      </p:cBhvr>
                                      <p:tavLst>
                                        <p:tav tm="0">
                                          <p:val>
                                            <p:fltVal val="0"/>
                                          </p:val>
                                        </p:tav>
                                        <p:tav tm="100000">
                                          <p:val>
                                            <p:strVal val="#ppt_w"/>
                                          </p:val>
                                        </p:tav>
                                      </p:tavLst>
                                    </p:anim>
                                    <p:anim calcmode="lin" valueType="num">
                                      <p:cBhvr>
                                        <p:cTn id="18" dur="500" fill="hold"/>
                                        <p:tgtEl>
                                          <p:spTgt spid="298020"/>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98021"/>
                                        </p:tgtEl>
                                        <p:attrNameLst>
                                          <p:attrName>style.visibility</p:attrName>
                                        </p:attrNameLst>
                                      </p:cBhvr>
                                      <p:to>
                                        <p:strVal val="visible"/>
                                      </p:to>
                                    </p:set>
                                    <p:anim calcmode="lin" valueType="num">
                                      <p:cBhvr>
                                        <p:cTn id="22" dur="500" fill="hold"/>
                                        <p:tgtEl>
                                          <p:spTgt spid="298021"/>
                                        </p:tgtEl>
                                        <p:attrNameLst>
                                          <p:attrName>ppt_w</p:attrName>
                                        </p:attrNameLst>
                                      </p:cBhvr>
                                      <p:tavLst>
                                        <p:tav tm="0">
                                          <p:val>
                                            <p:fltVal val="0"/>
                                          </p:val>
                                        </p:tav>
                                        <p:tav tm="100000">
                                          <p:val>
                                            <p:strVal val="#ppt_w"/>
                                          </p:val>
                                        </p:tav>
                                      </p:tavLst>
                                    </p:anim>
                                    <p:anim calcmode="lin" valueType="num">
                                      <p:cBhvr>
                                        <p:cTn id="23" dur="500" fill="hold"/>
                                        <p:tgtEl>
                                          <p:spTgt spid="298021"/>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98012"/>
                                        </p:tgtEl>
                                        <p:attrNameLst>
                                          <p:attrName>style.visibility</p:attrName>
                                        </p:attrNameLst>
                                      </p:cBhvr>
                                      <p:to>
                                        <p:strVal val="visible"/>
                                      </p:to>
                                    </p:set>
                                    <p:anim calcmode="lin" valueType="num">
                                      <p:cBhvr>
                                        <p:cTn id="27" dur="500" fill="hold"/>
                                        <p:tgtEl>
                                          <p:spTgt spid="298012"/>
                                        </p:tgtEl>
                                        <p:attrNameLst>
                                          <p:attrName>ppt_w</p:attrName>
                                        </p:attrNameLst>
                                      </p:cBhvr>
                                      <p:tavLst>
                                        <p:tav tm="0">
                                          <p:val>
                                            <p:fltVal val="0"/>
                                          </p:val>
                                        </p:tav>
                                        <p:tav tm="100000">
                                          <p:val>
                                            <p:strVal val="#ppt_w"/>
                                          </p:val>
                                        </p:tav>
                                      </p:tavLst>
                                    </p:anim>
                                    <p:anim calcmode="lin" valueType="num">
                                      <p:cBhvr>
                                        <p:cTn id="28" dur="500" fill="hold"/>
                                        <p:tgtEl>
                                          <p:spTgt spid="298012"/>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98018"/>
                                        </p:tgtEl>
                                        <p:attrNameLst>
                                          <p:attrName>style.visibility</p:attrName>
                                        </p:attrNameLst>
                                      </p:cBhvr>
                                      <p:to>
                                        <p:strVal val="visible"/>
                                      </p:to>
                                    </p:set>
                                    <p:anim calcmode="lin" valueType="num">
                                      <p:cBhvr>
                                        <p:cTn id="32" dur="500" fill="hold"/>
                                        <p:tgtEl>
                                          <p:spTgt spid="298018"/>
                                        </p:tgtEl>
                                        <p:attrNameLst>
                                          <p:attrName>ppt_w</p:attrName>
                                        </p:attrNameLst>
                                      </p:cBhvr>
                                      <p:tavLst>
                                        <p:tav tm="0">
                                          <p:val>
                                            <p:fltVal val="0"/>
                                          </p:val>
                                        </p:tav>
                                        <p:tav tm="100000">
                                          <p:val>
                                            <p:strVal val="#ppt_w"/>
                                          </p:val>
                                        </p:tav>
                                      </p:tavLst>
                                    </p:anim>
                                    <p:anim calcmode="lin" valueType="num">
                                      <p:cBhvr>
                                        <p:cTn id="33" dur="500" fill="hold"/>
                                        <p:tgtEl>
                                          <p:spTgt spid="298018"/>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3" presetClass="entr" presetSubtype="16" fill="hold" nodeType="afterEffect">
                                  <p:stCondLst>
                                    <p:cond delay="0"/>
                                  </p:stCondLst>
                                  <p:childTnLst>
                                    <p:set>
                                      <p:cBhvr>
                                        <p:cTn id="36" dur="1" fill="hold">
                                          <p:stCondLst>
                                            <p:cond delay="0"/>
                                          </p:stCondLst>
                                        </p:cTn>
                                        <p:tgtEl>
                                          <p:spTgt spid="298016"/>
                                        </p:tgtEl>
                                        <p:attrNameLst>
                                          <p:attrName>style.visibility</p:attrName>
                                        </p:attrNameLst>
                                      </p:cBhvr>
                                      <p:to>
                                        <p:strVal val="visible"/>
                                      </p:to>
                                    </p:set>
                                    <p:anim calcmode="lin" valueType="num">
                                      <p:cBhvr>
                                        <p:cTn id="37" dur="500" fill="hold"/>
                                        <p:tgtEl>
                                          <p:spTgt spid="298016"/>
                                        </p:tgtEl>
                                        <p:attrNameLst>
                                          <p:attrName>ppt_w</p:attrName>
                                        </p:attrNameLst>
                                      </p:cBhvr>
                                      <p:tavLst>
                                        <p:tav tm="0">
                                          <p:val>
                                            <p:fltVal val="0"/>
                                          </p:val>
                                        </p:tav>
                                        <p:tav tm="100000">
                                          <p:val>
                                            <p:strVal val="#ppt_w"/>
                                          </p:val>
                                        </p:tav>
                                      </p:tavLst>
                                    </p:anim>
                                    <p:anim calcmode="lin" valueType="num">
                                      <p:cBhvr>
                                        <p:cTn id="38" dur="500" fill="hold"/>
                                        <p:tgtEl>
                                          <p:spTgt spid="298016"/>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298017"/>
                                        </p:tgtEl>
                                        <p:attrNameLst>
                                          <p:attrName>style.visibility</p:attrName>
                                        </p:attrNameLst>
                                      </p:cBhvr>
                                      <p:to>
                                        <p:strVal val="visible"/>
                                      </p:to>
                                    </p:set>
                                    <p:anim calcmode="lin" valueType="num">
                                      <p:cBhvr>
                                        <p:cTn id="42" dur="500" fill="hold"/>
                                        <p:tgtEl>
                                          <p:spTgt spid="298017"/>
                                        </p:tgtEl>
                                        <p:attrNameLst>
                                          <p:attrName>ppt_w</p:attrName>
                                        </p:attrNameLst>
                                      </p:cBhvr>
                                      <p:tavLst>
                                        <p:tav tm="0">
                                          <p:val>
                                            <p:fltVal val="0"/>
                                          </p:val>
                                        </p:tav>
                                        <p:tav tm="100000">
                                          <p:val>
                                            <p:strVal val="#ppt_w"/>
                                          </p:val>
                                        </p:tav>
                                      </p:tavLst>
                                    </p:anim>
                                    <p:anim calcmode="lin" valueType="num">
                                      <p:cBhvr>
                                        <p:cTn id="43" dur="500" fill="hold"/>
                                        <p:tgtEl>
                                          <p:spTgt spid="2980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17" grpId="0" animBg="1"/>
      <p:bldP spid="298018" grpId="0" animBg="1"/>
      <p:bldP spid="298021" grpId="0" animBg="1"/>
      <p:bldP spid="2980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0" y="3200400"/>
            <a:ext cx="586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vi-VN" sz="2400"/>
          </a:p>
        </p:txBody>
      </p:sp>
      <p:pic>
        <p:nvPicPr>
          <p:cNvPr id="238625" name="Picture 33" descr="1236201210239-12-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6482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34" name="Picture 42" descr="anhthanhqu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44" name="Picture 52" descr="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49" name="Picture 57" descr="Cay_hoa_hoi"/>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651" name="Text Box 59"/>
          <p:cNvSpPr txBox="1">
            <a:spLocks noChangeArrowheads="1"/>
          </p:cNvSpPr>
          <p:nvPr/>
        </p:nvSpPr>
        <p:spPr bwMode="auto">
          <a:xfrm>
            <a:off x="2667000" y="5334001"/>
            <a:ext cx="6858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HỒI</a:t>
            </a:r>
          </a:p>
        </p:txBody>
      </p:sp>
      <p:sp>
        <p:nvSpPr>
          <p:cNvPr id="238652" name="Text Box 60"/>
          <p:cNvSpPr txBox="1">
            <a:spLocks noChangeArrowheads="1"/>
          </p:cNvSpPr>
          <p:nvPr/>
        </p:nvSpPr>
        <p:spPr bwMode="auto">
          <a:xfrm>
            <a:off x="3352800" y="1905001"/>
            <a:ext cx="6858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CHÈ</a:t>
            </a:r>
          </a:p>
        </p:txBody>
      </p:sp>
      <p:sp>
        <p:nvSpPr>
          <p:cNvPr id="238653" name="Text Box 61"/>
          <p:cNvSpPr txBox="1">
            <a:spLocks noChangeArrowheads="1"/>
          </p:cNvSpPr>
          <p:nvPr/>
        </p:nvSpPr>
        <p:spPr bwMode="auto">
          <a:xfrm>
            <a:off x="6019800" y="5334001"/>
            <a:ext cx="10668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CAO SU</a:t>
            </a:r>
          </a:p>
        </p:txBody>
      </p:sp>
      <p:sp>
        <p:nvSpPr>
          <p:cNvPr id="238654" name="Text Box 62"/>
          <p:cNvSpPr txBox="1">
            <a:spLocks noChangeArrowheads="1"/>
          </p:cNvSpPr>
          <p:nvPr/>
        </p:nvSpPr>
        <p:spPr bwMode="auto">
          <a:xfrm>
            <a:off x="5715000" y="1981201"/>
            <a:ext cx="7620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QUẾ</a:t>
            </a:r>
          </a:p>
        </p:txBody>
      </p:sp>
      <p:sp>
        <p:nvSpPr>
          <p:cNvPr id="238655" name="Text Box 63"/>
          <p:cNvSpPr txBox="1">
            <a:spLocks noChangeArrowheads="1"/>
          </p:cNvSpPr>
          <p:nvPr/>
        </p:nvSpPr>
        <p:spPr bwMode="auto">
          <a:xfrm>
            <a:off x="457200" y="3200400"/>
            <a:ext cx="82296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a:solidFill>
                  <a:srgbClr val="000066"/>
                </a:solidFill>
                <a:latin typeface="Times New Roman" pitchFamily="18" charset="0"/>
              </a:rPr>
              <a:t>+ Cây công nghiệp: chè (Hà Giang, Sơn La,), hồi (Lạng Sơn),.</a:t>
            </a:r>
          </a:p>
        </p:txBody>
      </p:sp>
    </p:spTree>
    <p:extLst>
      <p:ext uri="{BB962C8B-B14F-4D97-AF65-F5344CB8AC3E}">
        <p14:creationId xmlns:p14="http://schemas.microsoft.com/office/powerpoint/2010/main" val="2725205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38644"/>
                                        </p:tgtEl>
                                        <p:attrNameLst>
                                          <p:attrName>style.visibility</p:attrName>
                                        </p:attrNameLst>
                                      </p:cBhvr>
                                      <p:to>
                                        <p:strVal val="visible"/>
                                      </p:to>
                                    </p:set>
                                    <p:anim calcmode="lin" valueType="num">
                                      <p:cBhvr>
                                        <p:cTn id="7" dur="500" fill="hold"/>
                                        <p:tgtEl>
                                          <p:spTgt spid="238644"/>
                                        </p:tgtEl>
                                        <p:attrNameLst>
                                          <p:attrName>ppt_w</p:attrName>
                                        </p:attrNameLst>
                                      </p:cBhvr>
                                      <p:tavLst>
                                        <p:tav tm="0">
                                          <p:val>
                                            <p:fltVal val="0"/>
                                          </p:val>
                                        </p:tav>
                                        <p:tav tm="100000">
                                          <p:val>
                                            <p:strVal val="#ppt_w"/>
                                          </p:val>
                                        </p:tav>
                                      </p:tavLst>
                                    </p:anim>
                                    <p:anim calcmode="lin" valueType="num">
                                      <p:cBhvr>
                                        <p:cTn id="8" dur="500" fill="hold"/>
                                        <p:tgtEl>
                                          <p:spTgt spid="23864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38652"/>
                                        </p:tgtEl>
                                        <p:attrNameLst>
                                          <p:attrName>style.visibility</p:attrName>
                                        </p:attrNameLst>
                                      </p:cBhvr>
                                      <p:to>
                                        <p:strVal val="visible"/>
                                      </p:to>
                                    </p:set>
                                    <p:anim calcmode="lin" valueType="num">
                                      <p:cBhvr>
                                        <p:cTn id="12" dur="500" fill="hold"/>
                                        <p:tgtEl>
                                          <p:spTgt spid="238652"/>
                                        </p:tgtEl>
                                        <p:attrNameLst>
                                          <p:attrName>ppt_w</p:attrName>
                                        </p:attrNameLst>
                                      </p:cBhvr>
                                      <p:tavLst>
                                        <p:tav tm="0">
                                          <p:val>
                                            <p:fltVal val="0"/>
                                          </p:val>
                                        </p:tav>
                                        <p:tav tm="100000">
                                          <p:val>
                                            <p:strVal val="#ppt_w"/>
                                          </p:val>
                                        </p:tav>
                                      </p:tavLst>
                                    </p:anim>
                                    <p:anim calcmode="lin" valueType="num">
                                      <p:cBhvr>
                                        <p:cTn id="13" dur="500" fill="hold"/>
                                        <p:tgtEl>
                                          <p:spTgt spid="23865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38634"/>
                                        </p:tgtEl>
                                        <p:attrNameLst>
                                          <p:attrName>style.visibility</p:attrName>
                                        </p:attrNameLst>
                                      </p:cBhvr>
                                      <p:to>
                                        <p:strVal val="visible"/>
                                      </p:to>
                                    </p:set>
                                    <p:anim calcmode="lin" valueType="num">
                                      <p:cBhvr>
                                        <p:cTn id="17" dur="500" fill="hold"/>
                                        <p:tgtEl>
                                          <p:spTgt spid="238634"/>
                                        </p:tgtEl>
                                        <p:attrNameLst>
                                          <p:attrName>ppt_w</p:attrName>
                                        </p:attrNameLst>
                                      </p:cBhvr>
                                      <p:tavLst>
                                        <p:tav tm="0">
                                          <p:val>
                                            <p:fltVal val="0"/>
                                          </p:val>
                                        </p:tav>
                                        <p:tav tm="100000">
                                          <p:val>
                                            <p:strVal val="#ppt_w"/>
                                          </p:val>
                                        </p:tav>
                                      </p:tavLst>
                                    </p:anim>
                                    <p:anim calcmode="lin" valueType="num">
                                      <p:cBhvr>
                                        <p:cTn id="18" dur="500" fill="hold"/>
                                        <p:tgtEl>
                                          <p:spTgt spid="23863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38654"/>
                                        </p:tgtEl>
                                        <p:attrNameLst>
                                          <p:attrName>style.visibility</p:attrName>
                                        </p:attrNameLst>
                                      </p:cBhvr>
                                      <p:to>
                                        <p:strVal val="visible"/>
                                      </p:to>
                                    </p:set>
                                    <p:anim calcmode="lin" valueType="num">
                                      <p:cBhvr>
                                        <p:cTn id="22" dur="500" fill="hold"/>
                                        <p:tgtEl>
                                          <p:spTgt spid="238654"/>
                                        </p:tgtEl>
                                        <p:attrNameLst>
                                          <p:attrName>ppt_w</p:attrName>
                                        </p:attrNameLst>
                                      </p:cBhvr>
                                      <p:tavLst>
                                        <p:tav tm="0">
                                          <p:val>
                                            <p:fltVal val="0"/>
                                          </p:val>
                                        </p:tav>
                                        <p:tav tm="100000">
                                          <p:val>
                                            <p:strVal val="#ppt_w"/>
                                          </p:val>
                                        </p:tav>
                                      </p:tavLst>
                                    </p:anim>
                                    <p:anim calcmode="lin" valueType="num">
                                      <p:cBhvr>
                                        <p:cTn id="23" dur="500" fill="hold"/>
                                        <p:tgtEl>
                                          <p:spTgt spid="23865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38625"/>
                                        </p:tgtEl>
                                        <p:attrNameLst>
                                          <p:attrName>style.visibility</p:attrName>
                                        </p:attrNameLst>
                                      </p:cBhvr>
                                      <p:to>
                                        <p:strVal val="visible"/>
                                      </p:to>
                                    </p:set>
                                    <p:anim calcmode="lin" valueType="num">
                                      <p:cBhvr>
                                        <p:cTn id="27" dur="500" fill="hold"/>
                                        <p:tgtEl>
                                          <p:spTgt spid="238625"/>
                                        </p:tgtEl>
                                        <p:attrNameLst>
                                          <p:attrName>ppt_w</p:attrName>
                                        </p:attrNameLst>
                                      </p:cBhvr>
                                      <p:tavLst>
                                        <p:tav tm="0">
                                          <p:val>
                                            <p:fltVal val="0"/>
                                          </p:val>
                                        </p:tav>
                                        <p:tav tm="100000">
                                          <p:val>
                                            <p:strVal val="#ppt_w"/>
                                          </p:val>
                                        </p:tav>
                                      </p:tavLst>
                                    </p:anim>
                                    <p:anim calcmode="lin" valueType="num">
                                      <p:cBhvr>
                                        <p:cTn id="28" dur="500" fill="hold"/>
                                        <p:tgtEl>
                                          <p:spTgt spid="23862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38653"/>
                                        </p:tgtEl>
                                        <p:attrNameLst>
                                          <p:attrName>style.visibility</p:attrName>
                                        </p:attrNameLst>
                                      </p:cBhvr>
                                      <p:to>
                                        <p:strVal val="visible"/>
                                      </p:to>
                                    </p:set>
                                    <p:anim calcmode="lin" valueType="num">
                                      <p:cBhvr>
                                        <p:cTn id="32" dur="500" fill="hold"/>
                                        <p:tgtEl>
                                          <p:spTgt spid="238653"/>
                                        </p:tgtEl>
                                        <p:attrNameLst>
                                          <p:attrName>ppt_w</p:attrName>
                                        </p:attrNameLst>
                                      </p:cBhvr>
                                      <p:tavLst>
                                        <p:tav tm="0">
                                          <p:val>
                                            <p:fltVal val="0"/>
                                          </p:val>
                                        </p:tav>
                                        <p:tav tm="100000">
                                          <p:val>
                                            <p:strVal val="#ppt_w"/>
                                          </p:val>
                                        </p:tav>
                                      </p:tavLst>
                                    </p:anim>
                                    <p:anim calcmode="lin" valueType="num">
                                      <p:cBhvr>
                                        <p:cTn id="33" dur="500" fill="hold"/>
                                        <p:tgtEl>
                                          <p:spTgt spid="238653"/>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3" presetClass="entr" presetSubtype="16" fill="hold" nodeType="afterEffect">
                                  <p:stCondLst>
                                    <p:cond delay="0"/>
                                  </p:stCondLst>
                                  <p:childTnLst>
                                    <p:set>
                                      <p:cBhvr>
                                        <p:cTn id="36" dur="1" fill="hold">
                                          <p:stCondLst>
                                            <p:cond delay="0"/>
                                          </p:stCondLst>
                                        </p:cTn>
                                        <p:tgtEl>
                                          <p:spTgt spid="238649"/>
                                        </p:tgtEl>
                                        <p:attrNameLst>
                                          <p:attrName>style.visibility</p:attrName>
                                        </p:attrNameLst>
                                      </p:cBhvr>
                                      <p:to>
                                        <p:strVal val="visible"/>
                                      </p:to>
                                    </p:set>
                                    <p:anim calcmode="lin" valueType="num">
                                      <p:cBhvr>
                                        <p:cTn id="37" dur="500" fill="hold"/>
                                        <p:tgtEl>
                                          <p:spTgt spid="238649"/>
                                        </p:tgtEl>
                                        <p:attrNameLst>
                                          <p:attrName>ppt_w</p:attrName>
                                        </p:attrNameLst>
                                      </p:cBhvr>
                                      <p:tavLst>
                                        <p:tav tm="0">
                                          <p:val>
                                            <p:fltVal val="0"/>
                                          </p:val>
                                        </p:tav>
                                        <p:tav tm="100000">
                                          <p:val>
                                            <p:strVal val="#ppt_w"/>
                                          </p:val>
                                        </p:tav>
                                      </p:tavLst>
                                    </p:anim>
                                    <p:anim calcmode="lin" valueType="num">
                                      <p:cBhvr>
                                        <p:cTn id="38" dur="500" fill="hold"/>
                                        <p:tgtEl>
                                          <p:spTgt spid="238649"/>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238651"/>
                                        </p:tgtEl>
                                        <p:attrNameLst>
                                          <p:attrName>style.visibility</p:attrName>
                                        </p:attrNameLst>
                                      </p:cBhvr>
                                      <p:to>
                                        <p:strVal val="visible"/>
                                      </p:to>
                                    </p:set>
                                    <p:anim calcmode="lin" valueType="num">
                                      <p:cBhvr>
                                        <p:cTn id="42" dur="500" fill="hold"/>
                                        <p:tgtEl>
                                          <p:spTgt spid="238651"/>
                                        </p:tgtEl>
                                        <p:attrNameLst>
                                          <p:attrName>ppt_w</p:attrName>
                                        </p:attrNameLst>
                                      </p:cBhvr>
                                      <p:tavLst>
                                        <p:tav tm="0">
                                          <p:val>
                                            <p:fltVal val="0"/>
                                          </p:val>
                                        </p:tav>
                                        <p:tav tm="100000">
                                          <p:val>
                                            <p:strVal val="#ppt_w"/>
                                          </p:val>
                                        </p:tav>
                                      </p:tavLst>
                                    </p:anim>
                                    <p:anim calcmode="lin" valueType="num">
                                      <p:cBhvr>
                                        <p:cTn id="43" dur="500" fill="hold"/>
                                        <p:tgtEl>
                                          <p:spTgt spid="238651"/>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8655"/>
                                        </p:tgtEl>
                                        <p:attrNameLst>
                                          <p:attrName>style.visibility</p:attrName>
                                        </p:attrNameLst>
                                      </p:cBhvr>
                                      <p:to>
                                        <p:strVal val="visible"/>
                                      </p:to>
                                    </p:set>
                                    <p:animEffect transition="in" filter="barn(inVertical)">
                                      <p:cBhvr>
                                        <p:cTn id="48" dur="500"/>
                                        <p:tgtEl>
                                          <p:spTgt spid="238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51" grpId="0" animBg="1"/>
      <p:bldP spid="238652" grpId="0" animBg="1"/>
      <p:bldP spid="238653" grpId="0" animBg="1"/>
      <p:bldP spid="238654" grpId="0" animBg="1"/>
      <p:bldP spid="2386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1"/>
            <a:ext cx="91440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endParaRPr lang="en-US">
              <a:solidFill>
                <a:srgbClr val="000066"/>
              </a:solidFill>
              <a:latin typeface="Times New Roman" pitchFamily="18" charset="0"/>
            </a:endParaRPr>
          </a:p>
        </p:txBody>
      </p:sp>
      <p:pic>
        <p:nvPicPr>
          <p:cNvPr id="309259" name="Picture 11"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4" name="Text Box 16"/>
          <p:cNvSpPr txBox="1">
            <a:spLocks noChangeArrowheads="1"/>
          </p:cNvSpPr>
          <p:nvPr/>
        </p:nvSpPr>
        <p:spPr bwMode="auto">
          <a:xfrm>
            <a:off x="4267200" y="609600"/>
            <a:ext cx="9906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a:solidFill>
                  <a:srgbClr val="FF0000"/>
                </a:solidFill>
                <a:latin typeface="Times New Roman" pitchFamily="18" charset="0"/>
              </a:rPr>
              <a:t>CAM</a:t>
            </a:r>
          </a:p>
        </p:txBody>
      </p:sp>
      <p:pic>
        <p:nvPicPr>
          <p:cNvPr id="309265" name="Picture 17" descr="fuji-appl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6" name="Text Box 18"/>
          <p:cNvSpPr txBox="1">
            <a:spLocks noChangeArrowheads="1"/>
          </p:cNvSpPr>
          <p:nvPr/>
        </p:nvSpPr>
        <p:spPr bwMode="auto">
          <a:xfrm>
            <a:off x="2971800" y="304801"/>
            <a:ext cx="7620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TÁO</a:t>
            </a:r>
          </a:p>
        </p:txBody>
      </p:sp>
      <p:pic>
        <p:nvPicPr>
          <p:cNvPr id="309267" name="Picture 19" descr="Le-TN-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8" name="Text Box 20"/>
          <p:cNvSpPr txBox="1">
            <a:spLocks noChangeArrowheads="1"/>
          </p:cNvSpPr>
          <p:nvPr/>
        </p:nvSpPr>
        <p:spPr bwMode="auto">
          <a:xfrm>
            <a:off x="6477000" y="304801"/>
            <a:ext cx="6096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LÊ</a:t>
            </a:r>
          </a:p>
        </p:txBody>
      </p:sp>
      <p:pic>
        <p:nvPicPr>
          <p:cNvPr id="309269" name="Picture 21" descr="dao0_141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0" name="Text Box 22"/>
          <p:cNvSpPr txBox="1">
            <a:spLocks noChangeArrowheads="1"/>
          </p:cNvSpPr>
          <p:nvPr/>
        </p:nvSpPr>
        <p:spPr bwMode="auto">
          <a:xfrm>
            <a:off x="6400800" y="3886201"/>
            <a:ext cx="7620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ĐÀO</a:t>
            </a:r>
          </a:p>
        </p:txBody>
      </p:sp>
      <p:pic>
        <p:nvPicPr>
          <p:cNvPr id="309271" name="Picture 23" descr="F201208071059061863824073"/>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2" name="Text Box 24"/>
          <p:cNvSpPr txBox="1">
            <a:spLocks noChangeArrowheads="1"/>
          </p:cNvSpPr>
          <p:nvPr/>
        </p:nvSpPr>
        <p:spPr bwMode="auto">
          <a:xfrm>
            <a:off x="2743200" y="3886201"/>
            <a:ext cx="9144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HỒNG</a:t>
            </a:r>
          </a:p>
        </p:txBody>
      </p:sp>
      <p:sp>
        <p:nvSpPr>
          <p:cNvPr id="309273" name="Text Box 25"/>
          <p:cNvSpPr txBox="1">
            <a:spLocks noChangeArrowheads="1"/>
          </p:cNvSpPr>
          <p:nvPr/>
        </p:nvSpPr>
        <p:spPr bwMode="auto">
          <a:xfrm>
            <a:off x="685800" y="3124200"/>
            <a:ext cx="74676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r>
              <a:rPr lang="en-US" sz="2400" b="1">
                <a:solidFill>
                  <a:srgbClr val="000066"/>
                </a:solidFill>
                <a:latin typeface="Times New Roman" pitchFamily="18" charset="0"/>
              </a:rPr>
              <a:t>+ Trồng cây ăn quả cận nhiệt và ôn đới: mận, mơ, đào,..</a:t>
            </a:r>
            <a:endParaRPr lang="en-US" sz="2400" b="1">
              <a:latin typeface="Times New Roman" pitchFamily="18" charset="0"/>
            </a:endParaRPr>
          </a:p>
        </p:txBody>
      </p:sp>
    </p:spTree>
    <p:extLst>
      <p:ext uri="{BB962C8B-B14F-4D97-AF65-F5344CB8AC3E}">
        <p14:creationId xmlns:p14="http://schemas.microsoft.com/office/powerpoint/2010/main" val="243030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09259"/>
                                        </p:tgtEl>
                                        <p:attrNameLst>
                                          <p:attrName>style.visibility</p:attrName>
                                        </p:attrNameLst>
                                      </p:cBhvr>
                                      <p:to>
                                        <p:strVal val="visible"/>
                                      </p:to>
                                    </p:set>
                                    <p:anim calcmode="lin" valueType="num">
                                      <p:cBhvr>
                                        <p:cTn id="7" dur="1000" fill="hold"/>
                                        <p:tgtEl>
                                          <p:spTgt spid="309259"/>
                                        </p:tgtEl>
                                        <p:attrNameLst>
                                          <p:attrName>ppt_w</p:attrName>
                                        </p:attrNameLst>
                                      </p:cBhvr>
                                      <p:tavLst>
                                        <p:tav tm="0">
                                          <p:val>
                                            <p:strVal val="#ppt_w*0.70"/>
                                          </p:val>
                                        </p:tav>
                                        <p:tav tm="100000">
                                          <p:val>
                                            <p:strVal val="#ppt_w"/>
                                          </p:val>
                                        </p:tav>
                                      </p:tavLst>
                                    </p:anim>
                                    <p:anim calcmode="lin" valueType="num">
                                      <p:cBhvr>
                                        <p:cTn id="8" dur="1000" fill="hold"/>
                                        <p:tgtEl>
                                          <p:spTgt spid="309259"/>
                                        </p:tgtEl>
                                        <p:attrNameLst>
                                          <p:attrName>ppt_h</p:attrName>
                                        </p:attrNameLst>
                                      </p:cBhvr>
                                      <p:tavLst>
                                        <p:tav tm="0">
                                          <p:val>
                                            <p:strVal val="#ppt_h"/>
                                          </p:val>
                                        </p:tav>
                                        <p:tav tm="100000">
                                          <p:val>
                                            <p:strVal val="#ppt_h"/>
                                          </p:val>
                                        </p:tav>
                                      </p:tavLst>
                                    </p:anim>
                                    <p:animEffect transition="in" filter="fade">
                                      <p:cBhvr>
                                        <p:cTn id="9" dur="1000"/>
                                        <p:tgtEl>
                                          <p:spTgt spid="30925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09264"/>
                                        </p:tgtEl>
                                        <p:attrNameLst>
                                          <p:attrName>style.visibility</p:attrName>
                                        </p:attrNameLst>
                                      </p:cBhvr>
                                      <p:to>
                                        <p:strVal val="visible"/>
                                      </p:to>
                                    </p:set>
                                    <p:anim calcmode="lin" valueType="num">
                                      <p:cBhvr>
                                        <p:cTn id="13" dur="1000" fill="hold"/>
                                        <p:tgtEl>
                                          <p:spTgt spid="309264"/>
                                        </p:tgtEl>
                                        <p:attrNameLst>
                                          <p:attrName>ppt_w</p:attrName>
                                        </p:attrNameLst>
                                      </p:cBhvr>
                                      <p:tavLst>
                                        <p:tav tm="0">
                                          <p:val>
                                            <p:strVal val="#ppt_w*0.70"/>
                                          </p:val>
                                        </p:tav>
                                        <p:tav tm="100000">
                                          <p:val>
                                            <p:strVal val="#ppt_w"/>
                                          </p:val>
                                        </p:tav>
                                      </p:tavLst>
                                    </p:anim>
                                    <p:anim calcmode="lin" valueType="num">
                                      <p:cBhvr>
                                        <p:cTn id="14" dur="1000" fill="hold"/>
                                        <p:tgtEl>
                                          <p:spTgt spid="309264"/>
                                        </p:tgtEl>
                                        <p:attrNameLst>
                                          <p:attrName>ppt_h</p:attrName>
                                        </p:attrNameLst>
                                      </p:cBhvr>
                                      <p:tavLst>
                                        <p:tav tm="0">
                                          <p:val>
                                            <p:strVal val="#ppt_h"/>
                                          </p:val>
                                        </p:tav>
                                        <p:tav tm="100000">
                                          <p:val>
                                            <p:strVal val="#ppt_h"/>
                                          </p:val>
                                        </p:tav>
                                      </p:tavLst>
                                    </p:anim>
                                    <p:animEffect transition="in" filter="fade">
                                      <p:cBhvr>
                                        <p:cTn id="15" dur="1000"/>
                                        <p:tgtEl>
                                          <p:spTgt spid="3092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309265"/>
                                        </p:tgtEl>
                                        <p:attrNameLst>
                                          <p:attrName>style.visibility</p:attrName>
                                        </p:attrNameLst>
                                      </p:cBhvr>
                                      <p:to>
                                        <p:strVal val="visible"/>
                                      </p:to>
                                    </p:set>
                                    <p:anim calcmode="lin" valueType="num">
                                      <p:cBhvr>
                                        <p:cTn id="20" dur="500" fill="hold"/>
                                        <p:tgtEl>
                                          <p:spTgt spid="309265"/>
                                        </p:tgtEl>
                                        <p:attrNameLst>
                                          <p:attrName>ppt_w</p:attrName>
                                        </p:attrNameLst>
                                      </p:cBhvr>
                                      <p:tavLst>
                                        <p:tav tm="0">
                                          <p:val>
                                            <p:fltVal val="0"/>
                                          </p:val>
                                        </p:tav>
                                        <p:tav tm="100000">
                                          <p:val>
                                            <p:strVal val="#ppt_w"/>
                                          </p:val>
                                        </p:tav>
                                      </p:tavLst>
                                    </p:anim>
                                    <p:anim calcmode="lin" valueType="num">
                                      <p:cBhvr>
                                        <p:cTn id="21" dur="500" fill="hold"/>
                                        <p:tgtEl>
                                          <p:spTgt spid="309265"/>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309266"/>
                                        </p:tgtEl>
                                        <p:attrNameLst>
                                          <p:attrName>style.visibility</p:attrName>
                                        </p:attrNameLst>
                                      </p:cBhvr>
                                      <p:to>
                                        <p:strVal val="visible"/>
                                      </p:to>
                                    </p:set>
                                    <p:anim calcmode="lin" valueType="num">
                                      <p:cBhvr>
                                        <p:cTn id="25" dur="500" fill="hold"/>
                                        <p:tgtEl>
                                          <p:spTgt spid="309266"/>
                                        </p:tgtEl>
                                        <p:attrNameLst>
                                          <p:attrName>ppt_w</p:attrName>
                                        </p:attrNameLst>
                                      </p:cBhvr>
                                      <p:tavLst>
                                        <p:tav tm="0">
                                          <p:val>
                                            <p:fltVal val="0"/>
                                          </p:val>
                                        </p:tav>
                                        <p:tav tm="100000">
                                          <p:val>
                                            <p:strVal val="#ppt_w"/>
                                          </p:val>
                                        </p:tav>
                                      </p:tavLst>
                                    </p:anim>
                                    <p:anim calcmode="lin" valueType="num">
                                      <p:cBhvr>
                                        <p:cTn id="26" dur="500" fill="hold"/>
                                        <p:tgtEl>
                                          <p:spTgt spid="30926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23" presetClass="entr" presetSubtype="16" fill="hold" nodeType="afterEffect">
                                  <p:stCondLst>
                                    <p:cond delay="0"/>
                                  </p:stCondLst>
                                  <p:childTnLst>
                                    <p:set>
                                      <p:cBhvr>
                                        <p:cTn id="29" dur="1" fill="hold">
                                          <p:stCondLst>
                                            <p:cond delay="0"/>
                                          </p:stCondLst>
                                        </p:cTn>
                                        <p:tgtEl>
                                          <p:spTgt spid="309267"/>
                                        </p:tgtEl>
                                        <p:attrNameLst>
                                          <p:attrName>style.visibility</p:attrName>
                                        </p:attrNameLst>
                                      </p:cBhvr>
                                      <p:to>
                                        <p:strVal val="visible"/>
                                      </p:to>
                                    </p:set>
                                    <p:anim calcmode="lin" valueType="num">
                                      <p:cBhvr>
                                        <p:cTn id="30" dur="500" fill="hold"/>
                                        <p:tgtEl>
                                          <p:spTgt spid="309267"/>
                                        </p:tgtEl>
                                        <p:attrNameLst>
                                          <p:attrName>ppt_w</p:attrName>
                                        </p:attrNameLst>
                                      </p:cBhvr>
                                      <p:tavLst>
                                        <p:tav tm="0">
                                          <p:val>
                                            <p:fltVal val="0"/>
                                          </p:val>
                                        </p:tav>
                                        <p:tav tm="100000">
                                          <p:val>
                                            <p:strVal val="#ppt_w"/>
                                          </p:val>
                                        </p:tav>
                                      </p:tavLst>
                                    </p:anim>
                                    <p:anim calcmode="lin" valueType="num">
                                      <p:cBhvr>
                                        <p:cTn id="31" dur="500" fill="hold"/>
                                        <p:tgtEl>
                                          <p:spTgt spid="309267"/>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500"/>
                            </p:stCondLst>
                            <p:childTnLst>
                              <p:par>
                                <p:cTn id="33" presetID="23" presetClass="entr" presetSubtype="16" fill="hold" grpId="0" nodeType="afterEffect">
                                  <p:stCondLst>
                                    <p:cond delay="0"/>
                                  </p:stCondLst>
                                  <p:childTnLst>
                                    <p:set>
                                      <p:cBhvr>
                                        <p:cTn id="34" dur="1" fill="hold">
                                          <p:stCondLst>
                                            <p:cond delay="0"/>
                                          </p:stCondLst>
                                        </p:cTn>
                                        <p:tgtEl>
                                          <p:spTgt spid="309268"/>
                                        </p:tgtEl>
                                        <p:attrNameLst>
                                          <p:attrName>style.visibility</p:attrName>
                                        </p:attrNameLst>
                                      </p:cBhvr>
                                      <p:to>
                                        <p:strVal val="visible"/>
                                      </p:to>
                                    </p:set>
                                    <p:anim calcmode="lin" valueType="num">
                                      <p:cBhvr>
                                        <p:cTn id="35" dur="500" fill="hold"/>
                                        <p:tgtEl>
                                          <p:spTgt spid="309268"/>
                                        </p:tgtEl>
                                        <p:attrNameLst>
                                          <p:attrName>ppt_w</p:attrName>
                                        </p:attrNameLst>
                                      </p:cBhvr>
                                      <p:tavLst>
                                        <p:tav tm="0">
                                          <p:val>
                                            <p:fltVal val="0"/>
                                          </p:val>
                                        </p:tav>
                                        <p:tav tm="100000">
                                          <p:val>
                                            <p:strVal val="#ppt_w"/>
                                          </p:val>
                                        </p:tav>
                                      </p:tavLst>
                                    </p:anim>
                                    <p:anim calcmode="lin" valueType="num">
                                      <p:cBhvr>
                                        <p:cTn id="36" dur="500" fill="hold"/>
                                        <p:tgtEl>
                                          <p:spTgt spid="309268"/>
                                        </p:tgtEl>
                                        <p:attrNameLst>
                                          <p:attrName>ppt_h</p:attrName>
                                        </p:attrNameLst>
                                      </p:cBhvr>
                                      <p:tavLst>
                                        <p:tav tm="0">
                                          <p:val>
                                            <p:fltVal val="0"/>
                                          </p:val>
                                        </p:tav>
                                        <p:tav tm="100000">
                                          <p:val>
                                            <p:strVal val="#ppt_h"/>
                                          </p:val>
                                        </p:tav>
                                      </p:tavLst>
                                    </p:anim>
                                  </p:childTnLst>
                                </p:cTn>
                              </p:par>
                            </p:childTnLst>
                          </p:cTn>
                        </p:par>
                        <p:par>
                          <p:cTn id="37" fill="hold" nodeType="afterGroup">
                            <p:stCondLst>
                              <p:cond delay="2000"/>
                            </p:stCondLst>
                            <p:childTnLst>
                              <p:par>
                                <p:cTn id="38" presetID="23" presetClass="entr" presetSubtype="16" fill="hold" nodeType="afterEffect">
                                  <p:stCondLst>
                                    <p:cond delay="0"/>
                                  </p:stCondLst>
                                  <p:childTnLst>
                                    <p:set>
                                      <p:cBhvr>
                                        <p:cTn id="39" dur="1" fill="hold">
                                          <p:stCondLst>
                                            <p:cond delay="0"/>
                                          </p:stCondLst>
                                        </p:cTn>
                                        <p:tgtEl>
                                          <p:spTgt spid="309269"/>
                                        </p:tgtEl>
                                        <p:attrNameLst>
                                          <p:attrName>style.visibility</p:attrName>
                                        </p:attrNameLst>
                                      </p:cBhvr>
                                      <p:to>
                                        <p:strVal val="visible"/>
                                      </p:to>
                                    </p:set>
                                    <p:anim calcmode="lin" valueType="num">
                                      <p:cBhvr>
                                        <p:cTn id="40" dur="500" fill="hold"/>
                                        <p:tgtEl>
                                          <p:spTgt spid="309269"/>
                                        </p:tgtEl>
                                        <p:attrNameLst>
                                          <p:attrName>ppt_w</p:attrName>
                                        </p:attrNameLst>
                                      </p:cBhvr>
                                      <p:tavLst>
                                        <p:tav tm="0">
                                          <p:val>
                                            <p:fltVal val="0"/>
                                          </p:val>
                                        </p:tav>
                                        <p:tav tm="100000">
                                          <p:val>
                                            <p:strVal val="#ppt_w"/>
                                          </p:val>
                                        </p:tav>
                                      </p:tavLst>
                                    </p:anim>
                                    <p:anim calcmode="lin" valueType="num">
                                      <p:cBhvr>
                                        <p:cTn id="41" dur="500" fill="hold"/>
                                        <p:tgtEl>
                                          <p:spTgt spid="309269"/>
                                        </p:tgtEl>
                                        <p:attrNameLst>
                                          <p:attrName>ppt_h</p:attrName>
                                        </p:attrNameLst>
                                      </p:cBhvr>
                                      <p:tavLst>
                                        <p:tav tm="0">
                                          <p:val>
                                            <p:fltVal val="0"/>
                                          </p:val>
                                        </p:tav>
                                        <p:tav tm="100000">
                                          <p:val>
                                            <p:strVal val="#ppt_h"/>
                                          </p:val>
                                        </p:tav>
                                      </p:tavLst>
                                    </p:anim>
                                  </p:childTnLst>
                                </p:cTn>
                              </p:par>
                            </p:childTnLst>
                          </p:cTn>
                        </p:par>
                        <p:par>
                          <p:cTn id="42" fill="hold" nodeType="afterGroup">
                            <p:stCondLst>
                              <p:cond delay="2500"/>
                            </p:stCondLst>
                            <p:childTnLst>
                              <p:par>
                                <p:cTn id="43" presetID="23" presetClass="entr" presetSubtype="16" fill="hold" grpId="0" nodeType="afterEffect">
                                  <p:stCondLst>
                                    <p:cond delay="0"/>
                                  </p:stCondLst>
                                  <p:childTnLst>
                                    <p:set>
                                      <p:cBhvr>
                                        <p:cTn id="44" dur="1" fill="hold">
                                          <p:stCondLst>
                                            <p:cond delay="0"/>
                                          </p:stCondLst>
                                        </p:cTn>
                                        <p:tgtEl>
                                          <p:spTgt spid="309270"/>
                                        </p:tgtEl>
                                        <p:attrNameLst>
                                          <p:attrName>style.visibility</p:attrName>
                                        </p:attrNameLst>
                                      </p:cBhvr>
                                      <p:to>
                                        <p:strVal val="visible"/>
                                      </p:to>
                                    </p:set>
                                    <p:anim calcmode="lin" valueType="num">
                                      <p:cBhvr>
                                        <p:cTn id="45" dur="500" fill="hold"/>
                                        <p:tgtEl>
                                          <p:spTgt spid="309270"/>
                                        </p:tgtEl>
                                        <p:attrNameLst>
                                          <p:attrName>ppt_w</p:attrName>
                                        </p:attrNameLst>
                                      </p:cBhvr>
                                      <p:tavLst>
                                        <p:tav tm="0">
                                          <p:val>
                                            <p:fltVal val="0"/>
                                          </p:val>
                                        </p:tav>
                                        <p:tav tm="100000">
                                          <p:val>
                                            <p:strVal val="#ppt_w"/>
                                          </p:val>
                                        </p:tav>
                                      </p:tavLst>
                                    </p:anim>
                                    <p:anim calcmode="lin" valueType="num">
                                      <p:cBhvr>
                                        <p:cTn id="46" dur="500" fill="hold"/>
                                        <p:tgtEl>
                                          <p:spTgt spid="309270"/>
                                        </p:tgtEl>
                                        <p:attrNameLst>
                                          <p:attrName>ppt_h</p:attrName>
                                        </p:attrNameLst>
                                      </p:cBhvr>
                                      <p:tavLst>
                                        <p:tav tm="0">
                                          <p:val>
                                            <p:fltVal val="0"/>
                                          </p:val>
                                        </p:tav>
                                        <p:tav tm="100000">
                                          <p:val>
                                            <p:strVal val="#ppt_h"/>
                                          </p:val>
                                        </p:tav>
                                      </p:tavLst>
                                    </p:anim>
                                  </p:childTnLst>
                                </p:cTn>
                              </p:par>
                            </p:childTnLst>
                          </p:cTn>
                        </p:par>
                        <p:par>
                          <p:cTn id="47" fill="hold" nodeType="afterGroup">
                            <p:stCondLst>
                              <p:cond delay="3000"/>
                            </p:stCondLst>
                            <p:childTnLst>
                              <p:par>
                                <p:cTn id="48" presetID="23" presetClass="entr" presetSubtype="16" fill="hold" nodeType="afterEffect">
                                  <p:stCondLst>
                                    <p:cond delay="0"/>
                                  </p:stCondLst>
                                  <p:childTnLst>
                                    <p:set>
                                      <p:cBhvr>
                                        <p:cTn id="49" dur="1" fill="hold">
                                          <p:stCondLst>
                                            <p:cond delay="0"/>
                                          </p:stCondLst>
                                        </p:cTn>
                                        <p:tgtEl>
                                          <p:spTgt spid="309271"/>
                                        </p:tgtEl>
                                        <p:attrNameLst>
                                          <p:attrName>style.visibility</p:attrName>
                                        </p:attrNameLst>
                                      </p:cBhvr>
                                      <p:to>
                                        <p:strVal val="visible"/>
                                      </p:to>
                                    </p:set>
                                    <p:anim calcmode="lin" valueType="num">
                                      <p:cBhvr>
                                        <p:cTn id="50" dur="500" fill="hold"/>
                                        <p:tgtEl>
                                          <p:spTgt spid="309271"/>
                                        </p:tgtEl>
                                        <p:attrNameLst>
                                          <p:attrName>ppt_w</p:attrName>
                                        </p:attrNameLst>
                                      </p:cBhvr>
                                      <p:tavLst>
                                        <p:tav tm="0">
                                          <p:val>
                                            <p:fltVal val="0"/>
                                          </p:val>
                                        </p:tav>
                                        <p:tav tm="100000">
                                          <p:val>
                                            <p:strVal val="#ppt_w"/>
                                          </p:val>
                                        </p:tav>
                                      </p:tavLst>
                                    </p:anim>
                                    <p:anim calcmode="lin" valueType="num">
                                      <p:cBhvr>
                                        <p:cTn id="51" dur="500" fill="hold"/>
                                        <p:tgtEl>
                                          <p:spTgt spid="30927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3500"/>
                            </p:stCondLst>
                            <p:childTnLst>
                              <p:par>
                                <p:cTn id="53" presetID="23" presetClass="entr" presetSubtype="16" fill="hold" grpId="0" nodeType="afterEffect">
                                  <p:stCondLst>
                                    <p:cond delay="0"/>
                                  </p:stCondLst>
                                  <p:childTnLst>
                                    <p:set>
                                      <p:cBhvr>
                                        <p:cTn id="54" dur="1" fill="hold">
                                          <p:stCondLst>
                                            <p:cond delay="0"/>
                                          </p:stCondLst>
                                        </p:cTn>
                                        <p:tgtEl>
                                          <p:spTgt spid="309272"/>
                                        </p:tgtEl>
                                        <p:attrNameLst>
                                          <p:attrName>style.visibility</p:attrName>
                                        </p:attrNameLst>
                                      </p:cBhvr>
                                      <p:to>
                                        <p:strVal val="visible"/>
                                      </p:to>
                                    </p:set>
                                    <p:anim calcmode="lin" valueType="num">
                                      <p:cBhvr>
                                        <p:cTn id="55" dur="500" fill="hold"/>
                                        <p:tgtEl>
                                          <p:spTgt spid="309272"/>
                                        </p:tgtEl>
                                        <p:attrNameLst>
                                          <p:attrName>ppt_w</p:attrName>
                                        </p:attrNameLst>
                                      </p:cBhvr>
                                      <p:tavLst>
                                        <p:tav tm="0">
                                          <p:val>
                                            <p:fltVal val="0"/>
                                          </p:val>
                                        </p:tav>
                                        <p:tav tm="100000">
                                          <p:val>
                                            <p:strVal val="#ppt_w"/>
                                          </p:val>
                                        </p:tav>
                                      </p:tavLst>
                                    </p:anim>
                                    <p:anim calcmode="lin" valueType="num">
                                      <p:cBhvr>
                                        <p:cTn id="56" dur="500" fill="hold"/>
                                        <p:tgtEl>
                                          <p:spTgt spid="30927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09273"/>
                                        </p:tgtEl>
                                        <p:attrNameLst>
                                          <p:attrName>style.visibility</p:attrName>
                                        </p:attrNameLst>
                                      </p:cBhvr>
                                      <p:to>
                                        <p:strVal val="visible"/>
                                      </p:to>
                                    </p:set>
                                    <p:animEffect transition="in" filter="wipe(down)">
                                      <p:cBhvr>
                                        <p:cTn id="61" dur="500"/>
                                        <p:tgtEl>
                                          <p:spTgt spid="309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4" grpId="0" animBg="1"/>
      <p:bldP spid="309266" grpId="0" animBg="1"/>
      <p:bldP spid="309268" grpId="0" animBg="1"/>
      <p:bldP spid="309270" grpId="0" animBg="1"/>
      <p:bldP spid="309272" grpId="0" animBg="1"/>
      <p:bldP spid="3092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28600" y="546805"/>
            <a:ext cx="8610600" cy="6124754"/>
          </a:xfrm>
          <a:prstGeom prst="rect">
            <a:avLst/>
          </a:prstGeom>
          <a:noFill/>
          <a:ln w="9525">
            <a:noFill/>
            <a:miter lim="800000"/>
            <a:headEnd/>
            <a:tailEnd/>
          </a:ln>
        </p:spPr>
        <p:txBody>
          <a:bodyPr wrap="square" anchor="ctr">
            <a:spAutoFit/>
          </a:bodyPr>
          <a:lstStyle/>
          <a:p>
            <a:pPr algn="just"/>
            <a:r>
              <a:rPr lang="en-US" sz="2800" b="1" u="sng" dirty="0">
                <a:solidFill>
                  <a:srgbClr val="0000FF"/>
                </a:solidFill>
                <a:latin typeface="Times New Roman" pitchFamily="18" charset="0"/>
                <a:cs typeface="Times New Roman" pitchFamily="18" charset="0"/>
              </a:rPr>
              <a:t>+ </a:t>
            </a:r>
            <a:r>
              <a:rPr lang="en-US" sz="2800" b="1" u="sng" dirty="0" smtClean="0">
                <a:solidFill>
                  <a:srgbClr val="0000FF"/>
                </a:solidFill>
                <a:latin typeface="Times New Roman" pitchFamily="18" charset="0"/>
                <a:cs typeface="Times New Roman" pitchFamily="18" charset="0"/>
              </a:rPr>
              <a:t>1</a:t>
            </a:r>
            <a:r>
              <a:rPr lang="en-US" sz="2800" b="1" u="sng" dirty="0">
                <a:solidFill>
                  <a:srgbClr val="0000FF"/>
                </a:solidFill>
                <a:latin typeface="Times New Roman" pitchFamily="18" charset="0"/>
                <a:cs typeface="Times New Roman" pitchFamily="18" charset="0"/>
              </a:rPr>
              <a:t>:</a:t>
            </a:r>
            <a:r>
              <a:rPr lang="en-US" sz="2800" b="1"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miền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núi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a:t>
            </a:r>
          </a:p>
          <a:p>
            <a:pPr algn="just"/>
            <a:endParaRPr lang="en-US" sz="2800" dirty="0">
              <a:latin typeface="Times New Roman" pitchFamily="18" charset="0"/>
              <a:cs typeface="Times New Roman" pitchFamily="18" charset="0"/>
            </a:endParaRPr>
          </a:p>
          <a:p>
            <a:pPr algn="just" eaLnBrk="0" hangingPunct="0"/>
            <a:r>
              <a:rPr lang="en-US" sz="2800" b="1" u="sng" dirty="0" smtClean="0">
                <a:solidFill>
                  <a:srgbClr val="0000FF"/>
                </a:solidFill>
                <a:latin typeface="Times New Roman" pitchFamily="18" charset="0"/>
                <a:cs typeface="Times New Roman" pitchFamily="18" charset="0"/>
              </a:rPr>
              <a:t>+ </a:t>
            </a:r>
            <a:r>
              <a:rPr lang="en-US" sz="2800" b="1" u="sng" dirty="0">
                <a:solidFill>
                  <a:srgbClr val="0000FF"/>
                </a:solidFill>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trọt</a:t>
            </a:r>
            <a:endParaRPr lang="en-US" sz="2800" dirty="0">
              <a:latin typeface="Times New Roman" pitchFamily="18" charset="0"/>
              <a:cs typeface="Times New Roman" pitchFamily="18" charset="0"/>
            </a:endParaRPr>
          </a:p>
          <a:p>
            <a:pPr algn="just" eaLnBrk="0" hangingPunct="0"/>
            <a:endParaRPr lang="en-US" sz="2800" dirty="0">
              <a:latin typeface="Times New Roman" pitchFamily="18" charset="0"/>
              <a:cs typeface="Times New Roman" pitchFamily="18" charset="0"/>
            </a:endParaRPr>
          </a:p>
          <a:p>
            <a:pPr algn="just" eaLnBrk="0" hangingPunct="0"/>
            <a:r>
              <a:rPr lang="en-US" sz="2800" b="1" u="sng" dirty="0">
                <a:solidFill>
                  <a:srgbClr val="0000FF"/>
                </a:solidFill>
                <a:latin typeface="Times New Roman" pitchFamily="18" charset="0"/>
                <a:cs typeface="Times New Roman" pitchFamily="18" charset="0"/>
              </a:rPr>
              <a:t>+ </a:t>
            </a:r>
            <a:r>
              <a:rPr lang="en-US" sz="2800" b="1" u="sng" dirty="0" smtClean="0">
                <a:solidFill>
                  <a:srgbClr val="0000FF"/>
                </a:solidFill>
                <a:latin typeface="Times New Roman" pitchFamily="18" charset="0"/>
                <a:cs typeface="Times New Roman" pitchFamily="18" charset="0"/>
              </a:rPr>
              <a:t>3</a:t>
            </a:r>
            <a:r>
              <a:rPr lang="en-US" sz="2800" b="1" u="sng" dirty="0">
                <a:solidFill>
                  <a:srgbClr val="0000FF"/>
                </a:solidFill>
                <a:latin typeface="Times New Roman" pitchFamily="18" charset="0"/>
                <a:cs typeface="Times New Roman" pitchFamily="18" charset="0"/>
              </a:rPr>
              <a:t>:</a:t>
            </a:r>
            <a:r>
              <a:rPr lang="en-US" sz="2800" b="1"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endParaRPr lang="en-US" sz="2800" dirty="0">
              <a:latin typeface="Times New Roman" pitchFamily="18" charset="0"/>
              <a:cs typeface="Times New Roman" pitchFamily="18" charset="0"/>
            </a:endParaRPr>
          </a:p>
          <a:p>
            <a:pPr algn="just" eaLnBrk="0" hangingPunct="0"/>
            <a:endParaRPr lang="en-US" sz="2800" dirty="0">
              <a:latin typeface="Times New Roman" pitchFamily="18" charset="0"/>
              <a:cs typeface="Times New Roman" pitchFamily="18" charset="0"/>
            </a:endParaRPr>
          </a:p>
          <a:p>
            <a:pPr algn="just" eaLnBrk="0" hangingPunct="0"/>
            <a:r>
              <a:rPr lang="en-US" sz="2800" b="1" u="sng" dirty="0">
                <a:solidFill>
                  <a:srgbClr val="0000FF"/>
                </a:solidFill>
                <a:latin typeface="Times New Roman" pitchFamily="18" charset="0"/>
                <a:cs typeface="Times New Roman" pitchFamily="18" charset="0"/>
              </a:rPr>
              <a:t>+ </a:t>
            </a:r>
            <a:r>
              <a:rPr lang="en-US" sz="2800" b="1" u="sng" dirty="0" smtClean="0">
                <a:solidFill>
                  <a:srgbClr val="0000FF"/>
                </a:solidFill>
                <a:latin typeface="Times New Roman" pitchFamily="18" charset="0"/>
                <a:cs typeface="Times New Roman" pitchFamily="18" charset="0"/>
              </a:rPr>
              <a:t>4</a:t>
            </a:r>
            <a:r>
              <a:rPr lang="en-US" sz="2800" b="1" u="sng" dirty="0">
                <a:solidFill>
                  <a:srgbClr val="0000FF"/>
                </a:solidFill>
                <a:latin typeface="Times New Roman" pitchFamily="18" charset="0"/>
                <a:cs typeface="Times New Roman" pitchFamily="18" charset="0"/>
              </a:rPr>
              <a:t>:</a:t>
            </a:r>
            <a:r>
              <a:rPr lang="en-US" sz="2800" b="1"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Tiềm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endParaRPr lang="en-US" sz="2800" dirty="0">
              <a:latin typeface="Times New Roman" pitchFamily="18" charset="0"/>
              <a:cs typeface="Times New Roman" pitchFamily="18" charset="0"/>
            </a:endParaRPr>
          </a:p>
        </p:txBody>
      </p:sp>
      <p:sp>
        <p:nvSpPr>
          <p:cNvPr id="28675" name="TextBox 4"/>
          <p:cNvSpPr txBox="1">
            <a:spLocks noChangeArrowheads="1"/>
          </p:cNvSpPr>
          <p:nvPr/>
        </p:nvSpPr>
        <p:spPr bwMode="auto">
          <a:xfrm>
            <a:off x="2286000" y="0"/>
            <a:ext cx="5791200" cy="646113"/>
          </a:xfrm>
          <a:prstGeom prst="rect">
            <a:avLst/>
          </a:prstGeom>
          <a:noFill/>
          <a:ln w="9525">
            <a:noFill/>
            <a:miter lim="800000"/>
            <a:headEnd/>
            <a:tailEnd/>
          </a:ln>
        </p:spPr>
        <p:txBody>
          <a:bodyPr>
            <a:spAutoFit/>
          </a:bodyPr>
          <a:lstStyle/>
          <a:p>
            <a:r>
              <a:rPr lang="en-US" sz="3600" b="1" dirty="0">
                <a:solidFill>
                  <a:srgbClr val="FF0000"/>
                </a:solidFill>
                <a:latin typeface="Times New Roman" pitchFamily="18" charset="0"/>
                <a:cs typeface="Times New Roman" pitchFamily="18" charset="0"/>
              </a:rPr>
              <a:t>THẢO </a:t>
            </a:r>
            <a:r>
              <a:rPr lang="en-US" sz="3600" b="1" dirty="0" smtClean="0">
                <a:solidFill>
                  <a:srgbClr val="FF0000"/>
                </a:solidFill>
                <a:latin typeface="Times New Roman" pitchFamily="18" charset="0"/>
                <a:cs typeface="Times New Roman" pitchFamily="18" charset="0"/>
              </a:rPr>
              <a:t>LUẬN</a:t>
            </a:r>
            <a:endParaRPr lang="en-US" sz="3600" b="1" dirty="0">
              <a:solidFill>
                <a:srgbClr val="FF0000"/>
              </a:solidFill>
              <a:latin typeface="Times New Roman" pitchFamily="18" charset="0"/>
              <a:cs typeface="Times New Roman" pitchFamily="18" charset="0"/>
            </a:endParaRPr>
          </a:p>
        </p:txBody>
      </p:sp>
      <p:pic>
        <p:nvPicPr>
          <p:cNvPr id="4" name="Picture 4" descr="TRFAQ"/>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0255" y="0"/>
            <a:ext cx="60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95400" y="4038600"/>
            <a:ext cx="6629400" cy="519113"/>
          </a:xfrm>
          <a:prstGeom prst="rect">
            <a:avLst/>
          </a:prstGeom>
          <a:noFill/>
          <a:ln w="9525">
            <a:noFill/>
            <a:miter lim="800000"/>
            <a:headEnd/>
            <a:tailEnd/>
          </a:ln>
        </p:spPr>
        <p:txBody>
          <a:bodyPr>
            <a:spAutoFit/>
          </a:bodyPr>
          <a:lstStyle/>
          <a:p>
            <a:pPr>
              <a:spcBef>
                <a:spcPct val="50000"/>
              </a:spcBef>
            </a:pPr>
            <a:endParaRPr lang="en-US" sz="2800">
              <a:latin typeface=".VnArial Narrow" pitchFamily="34" charset="0"/>
            </a:endParaRPr>
          </a:p>
        </p:txBody>
      </p:sp>
      <p:sp>
        <p:nvSpPr>
          <p:cNvPr id="5123" name="Text Box 3"/>
          <p:cNvSpPr txBox="1">
            <a:spLocks noChangeArrowheads="1"/>
          </p:cNvSpPr>
          <p:nvPr/>
        </p:nvSpPr>
        <p:spPr bwMode="auto">
          <a:xfrm>
            <a:off x="685800" y="1371600"/>
            <a:ext cx="8077200" cy="519113"/>
          </a:xfrm>
          <a:prstGeom prst="rect">
            <a:avLst/>
          </a:prstGeom>
          <a:noFill/>
          <a:ln w="9525">
            <a:noFill/>
            <a:miter lim="800000"/>
            <a:headEnd/>
            <a:tailEnd/>
          </a:ln>
        </p:spPr>
        <p:txBody>
          <a:bodyPr>
            <a:spAutoFit/>
          </a:bodyPr>
          <a:lstStyle/>
          <a:p>
            <a:pPr>
              <a:spcBef>
                <a:spcPct val="50000"/>
              </a:spcBef>
            </a:pPr>
            <a:endParaRPr lang="en-US" sz="2800">
              <a:latin typeface=".VnArial Narrow" pitchFamily="34" charset="0"/>
            </a:endParaRPr>
          </a:p>
        </p:txBody>
      </p:sp>
      <p:sp>
        <p:nvSpPr>
          <p:cNvPr id="3079" name="Text Box 7"/>
          <p:cNvSpPr txBox="1">
            <a:spLocks noChangeArrowheads="1"/>
          </p:cNvSpPr>
          <p:nvPr/>
        </p:nvSpPr>
        <p:spPr bwMode="auto">
          <a:xfrm>
            <a:off x="38100" y="2217833"/>
            <a:ext cx="9144000" cy="1446550"/>
          </a:xfrm>
          <a:prstGeom prst="rect">
            <a:avLst/>
          </a:prstGeom>
          <a:noFill/>
          <a:ln w="9525">
            <a:noFill/>
            <a:miter lim="800000"/>
            <a:headEnd/>
            <a:tailEnd/>
          </a:ln>
        </p:spPr>
        <p:txBody>
          <a:bodyPr>
            <a:spAutoFit/>
          </a:bodyPr>
          <a:lstStyle/>
          <a:p>
            <a:pPr algn="ctr">
              <a:spcBef>
                <a:spcPct val="50000"/>
              </a:spcBef>
            </a:pPr>
            <a:r>
              <a:rPr lang="vi-VN" sz="4400" dirty="0" smtClean="0">
                <a:solidFill>
                  <a:srgbClr val="FF0000"/>
                </a:solidFill>
                <a:latin typeface="Times New Roman" pitchFamily="18" charset="0"/>
                <a:cs typeface="Times New Roman" pitchFamily="18" charset="0"/>
              </a:rPr>
              <a:t>BÀI 18: VÙNG TRUNG DU VÀ MIỀN NÚI BẮC BỘ (TT)</a:t>
            </a:r>
            <a:endParaRPr lang="en-US" sz="4400" dirty="0">
              <a:solidFill>
                <a:srgbClr val="FF0000"/>
              </a:solidFill>
              <a:latin typeface="Times New Roman" pitchFamily="18" charset="0"/>
              <a:cs typeface="Times New Roman" pitchFamily="18" charset="0"/>
            </a:endParaRPr>
          </a:p>
        </p:txBody>
      </p:sp>
      <p:sp>
        <p:nvSpPr>
          <p:cNvPr id="5127" name="Text Box 8"/>
          <p:cNvSpPr txBox="1">
            <a:spLocks noChangeArrowheads="1"/>
          </p:cNvSpPr>
          <p:nvPr/>
        </p:nvSpPr>
        <p:spPr bwMode="auto">
          <a:xfrm>
            <a:off x="1866900" y="106892"/>
            <a:ext cx="5410200" cy="2986088"/>
          </a:xfrm>
          <a:prstGeom prst="rect">
            <a:avLst/>
          </a:prstGeom>
          <a:noFill/>
          <a:ln w="9525">
            <a:noFill/>
            <a:miter lim="800000"/>
            <a:headEnd/>
            <a:tailEnd/>
          </a:ln>
        </p:spPr>
        <p:txBody>
          <a:bodyPr>
            <a:spAutoFit/>
          </a:bodyPr>
          <a:lstStyle/>
          <a:p>
            <a:pPr>
              <a:spcBef>
                <a:spcPct val="50000"/>
              </a:spcBef>
            </a:pPr>
            <a:r>
              <a:rPr lang="en-US" sz="4400" dirty="0">
                <a:solidFill>
                  <a:srgbClr val="000099"/>
                </a:solidFill>
                <a:latin typeface=".VnArabiaH" pitchFamily="34" charset="0"/>
              </a:rPr>
              <a:t>     </a:t>
            </a:r>
          </a:p>
          <a:p>
            <a:pPr>
              <a:spcBef>
                <a:spcPct val="50000"/>
              </a:spcBef>
            </a:pPr>
            <a:r>
              <a:rPr lang="en-US" sz="4400" dirty="0">
                <a:solidFill>
                  <a:srgbClr val="000099"/>
                </a:solidFill>
                <a:latin typeface=".VnArabiaH" pitchFamily="34" charset="0"/>
              </a:rPr>
              <a:t>    </a:t>
            </a:r>
            <a:r>
              <a:rPr lang="en-US" sz="4800" b="1" i="1" dirty="0" err="1">
                <a:solidFill>
                  <a:schemeClr val="hlink"/>
                </a:solidFill>
                <a:latin typeface="Times New Roman" pitchFamily="18" charset="0"/>
                <a:cs typeface="Times New Roman" pitchFamily="18" charset="0"/>
              </a:rPr>
              <a:t>Môn</a:t>
            </a:r>
            <a:r>
              <a:rPr lang="en-US" sz="4800" b="1" i="1" dirty="0">
                <a:solidFill>
                  <a:schemeClr val="hlink"/>
                </a:solidFill>
                <a:latin typeface="Times New Roman" pitchFamily="18" charset="0"/>
                <a:cs typeface="Times New Roman" pitchFamily="18" charset="0"/>
              </a:rPr>
              <a:t> :</a:t>
            </a:r>
            <a:r>
              <a:rPr lang="en-US" sz="4800" b="1" i="1" dirty="0" err="1">
                <a:solidFill>
                  <a:schemeClr val="hlink"/>
                </a:solidFill>
                <a:latin typeface="Times New Roman" pitchFamily="18" charset="0"/>
                <a:cs typeface="Times New Roman" pitchFamily="18" charset="0"/>
              </a:rPr>
              <a:t>Địa</a:t>
            </a:r>
            <a:r>
              <a:rPr lang="en-US" sz="4800" b="1" i="1" dirty="0">
                <a:solidFill>
                  <a:schemeClr val="hlink"/>
                </a:solidFill>
                <a:latin typeface="Times New Roman" pitchFamily="18" charset="0"/>
                <a:cs typeface="Times New Roman" pitchFamily="18" charset="0"/>
              </a:rPr>
              <a:t> </a:t>
            </a:r>
            <a:r>
              <a:rPr lang="en-US" sz="4800" b="1" i="1" dirty="0" err="1" smtClean="0">
                <a:solidFill>
                  <a:schemeClr val="hlink"/>
                </a:solidFill>
                <a:latin typeface="Times New Roman" pitchFamily="18" charset="0"/>
                <a:cs typeface="Times New Roman" pitchFamily="18" charset="0"/>
              </a:rPr>
              <a:t>Lí</a:t>
            </a:r>
            <a:r>
              <a:rPr lang="vi-VN" sz="4800" b="1" i="1" dirty="0" smtClean="0">
                <a:solidFill>
                  <a:schemeClr val="hlink"/>
                </a:solidFill>
                <a:latin typeface="Times New Roman" pitchFamily="18" charset="0"/>
                <a:cs typeface="Times New Roman" pitchFamily="18" charset="0"/>
              </a:rPr>
              <a:t> 9</a:t>
            </a:r>
            <a:endParaRPr lang="en-US" sz="4800" b="1" i="1" dirty="0">
              <a:solidFill>
                <a:schemeClr val="hlink"/>
              </a:solidFill>
              <a:latin typeface="Times New Roman" pitchFamily="18" charset="0"/>
              <a:cs typeface="Times New Roman" pitchFamily="18" charset="0"/>
            </a:endParaRPr>
          </a:p>
          <a:p>
            <a:pPr>
              <a:spcBef>
                <a:spcPct val="50000"/>
              </a:spcBef>
            </a:pPr>
            <a:r>
              <a:rPr lang="en-US" sz="4800" b="1" i="1" dirty="0">
                <a:solidFill>
                  <a:schemeClr val="hlink"/>
                </a:solidFill>
                <a:latin typeface="Times New Roman" pitchFamily="18" charset="0"/>
                <a:cs typeface="Times New Roman" pitchFamily="18" charset="0"/>
              </a:rPr>
              <a:t>      </a:t>
            </a:r>
          </a:p>
        </p:txBody>
      </p:sp>
      <p:pic>
        <p:nvPicPr>
          <p:cNvPr id="5128" name="Picture 9" descr="POINSET2"/>
          <p:cNvPicPr>
            <a:picLocks noChangeAspect="1" noChangeArrowheads="1"/>
          </p:cNvPicPr>
          <p:nvPr/>
        </p:nvPicPr>
        <p:blipFill>
          <a:blip r:embed="rId2"/>
          <a:srcRect/>
          <a:stretch>
            <a:fillRect/>
          </a:stretch>
        </p:blipFill>
        <p:spPr bwMode="auto">
          <a:xfrm rot="-5400000">
            <a:off x="-800100" y="3924300"/>
            <a:ext cx="3733800" cy="2133600"/>
          </a:xfrm>
          <a:prstGeom prst="rect">
            <a:avLst/>
          </a:prstGeom>
          <a:noFill/>
          <a:ln w="9525">
            <a:noFill/>
            <a:miter lim="800000"/>
            <a:headEnd/>
            <a:tailEnd/>
          </a:ln>
        </p:spPr>
      </p:pic>
      <p:pic>
        <p:nvPicPr>
          <p:cNvPr id="5129" name="Picture 10" descr="POINSET2"/>
          <p:cNvPicPr>
            <a:picLocks noChangeAspect="1" noChangeArrowheads="1"/>
          </p:cNvPicPr>
          <p:nvPr/>
        </p:nvPicPr>
        <p:blipFill>
          <a:blip r:embed="rId2"/>
          <a:srcRect/>
          <a:stretch>
            <a:fillRect/>
          </a:stretch>
        </p:blipFill>
        <p:spPr bwMode="auto">
          <a:xfrm rot="10800000">
            <a:off x="7010400" y="3124200"/>
            <a:ext cx="2133600" cy="3733800"/>
          </a:xfrm>
          <a:prstGeom prst="rect">
            <a:avLst/>
          </a:prstGeom>
          <a:noFill/>
          <a:ln w="9525">
            <a:noFill/>
            <a:miter lim="800000"/>
            <a:headEnd/>
            <a:tailEnd/>
          </a:ln>
        </p:spPr>
      </p:pic>
      <p:pic>
        <p:nvPicPr>
          <p:cNvPr id="5130" name="Picture 11" descr="Buombay"/>
          <p:cNvPicPr>
            <a:picLocks noChangeAspect="1" noChangeArrowheads="1" noCrop="1"/>
          </p:cNvPicPr>
          <p:nvPr/>
        </p:nvPicPr>
        <p:blipFill>
          <a:blip r:embed="rId3"/>
          <a:srcRect/>
          <a:stretch>
            <a:fillRect/>
          </a:stretch>
        </p:blipFill>
        <p:spPr bwMode="auto">
          <a:xfrm>
            <a:off x="1524000" y="6324600"/>
            <a:ext cx="6096000" cy="533400"/>
          </a:xfrm>
          <a:prstGeom prst="rect">
            <a:avLst/>
          </a:prstGeom>
          <a:noFill/>
          <a:ln w="9525">
            <a:noFill/>
            <a:miter lim="800000"/>
            <a:headEnd/>
            <a:tailEnd/>
          </a:ln>
        </p:spPr>
      </p:pic>
      <p:pic>
        <p:nvPicPr>
          <p:cNvPr id="5135" name="Picture 16" descr="POINSET2"/>
          <p:cNvPicPr>
            <a:picLocks noGrp="1" noChangeAspect="1" noChangeArrowheads="1"/>
          </p:cNvPicPr>
          <p:nvPr>
            <p:ph sz="half" idx="1"/>
          </p:nvPr>
        </p:nvPicPr>
        <p:blipFill>
          <a:blip r:embed="rId2"/>
          <a:srcRect/>
          <a:stretch>
            <a:fillRect/>
          </a:stretch>
        </p:blipFill>
        <p:spPr>
          <a:xfrm>
            <a:off x="0" y="0"/>
            <a:ext cx="2362200" cy="3036888"/>
          </a:xfrm>
        </p:spPr>
      </p:pic>
      <p:pic>
        <p:nvPicPr>
          <p:cNvPr id="5136" name="Picture 21" descr="Bellcoll"/>
          <p:cNvPicPr>
            <a:picLocks noGrp="1" noChangeAspect="1" noChangeArrowheads="1" noCrop="1"/>
          </p:cNvPicPr>
          <p:nvPr>
            <p:ph sz="quarter" idx="3"/>
          </p:nvPr>
        </p:nvPicPr>
        <p:blipFill>
          <a:blip r:embed="rId4"/>
          <a:srcRect/>
          <a:stretch>
            <a:fillRect/>
          </a:stretch>
        </p:blipFill>
        <p:spPr>
          <a:xfrm>
            <a:off x="7620000" y="-228600"/>
            <a:ext cx="1524000" cy="1905000"/>
          </a:xfrm>
        </p:spPr>
      </p:pic>
      <p:sp>
        <p:nvSpPr>
          <p:cNvPr id="5137" name="Text Box 26"/>
          <p:cNvSpPr txBox="1">
            <a:spLocks noChangeArrowheads="1"/>
          </p:cNvSpPr>
          <p:nvPr/>
        </p:nvSpPr>
        <p:spPr bwMode="auto">
          <a:xfrm>
            <a:off x="5105400" y="6096000"/>
            <a:ext cx="228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5138" name="AutoShape 27"/>
          <p:cNvSpPr>
            <a:spLocks noChangeArrowheads="1"/>
          </p:cNvSpPr>
          <p:nvPr/>
        </p:nvSpPr>
        <p:spPr bwMode="auto">
          <a:xfrm>
            <a:off x="4953000" y="6096000"/>
            <a:ext cx="46038" cy="46038"/>
          </a:xfrm>
          <a:prstGeom prst="flowChartConnector">
            <a:avLst/>
          </a:prstGeom>
          <a:solidFill>
            <a:schemeClr val="accent1"/>
          </a:solidFill>
          <a:ln w="9525">
            <a:solidFill>
              <a:srgbClr val="FFFF00"/>
            </a:solidFill>
            <a:round/>
            <a:headEnd/>
            <a:tailEnd/>
          </a:ln>
        </p:spPr>
        <p:txBody>
          <a:bodyPr wrap="none" anchor="ctr"/>
          <a:lstStyle/>
          <a:p>
            <a:pPr algn="ctr"/>
            <a:endParaRPr lang="en-US" sz="4400">
              <a:solidFill>
                <a:srgbClr val="FF0000"/>
              </a:solidFill>
              <a:latin typeface="Calibri" pitchFamily="34" charset="0"/>
            </a:endParaRPr>
          </a:p>
        </p:txBody>
      </p:sp>
    </p:spTree>
    <p:extLst>
      <p:ext uri="{BB962C8B-B14F-4D97-AF65-F5344CB8AC3E}">
        <p14:creationId xmlns:p14="http://schemas.microsoft.com/office/powerpoint/2010/main" val="3902936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wedge">
                                      <p:cBhvr>
                                        <p:cTn id="7" dur="5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07831" y="3094892"/>
            <a:ext cx="8153400" cy="954107"/>
          </a:xfrm>
          <a:prstGeom prst="rect">
            <a:avLst/>
          </a:prstGeom>
          <a:solidFill>
            <a:schemeClr val="bg1"/>
          </a:solidFill>
        </p:spPr>
        <p:txBody>
          <a:bodyPr wrap="square" rtlCol="0">
            <a:spAutoFit/>
          </a:bodyPr>
          <a:lstStyle/>
          <a:p>
            <a:r>
              <a:rPr lang="en-US" sz="2800" smtClean="0">
                <a:latin typeface="Times New Roman" pitchFamily="18" charset="0"/>
                <a:cs typeface="Times New Roman" pitchFamily="18" charset="0"/>
              </a:rPr>
              <a:t>Xác định địa bàn phân bố các cây công nghiệp lâu năm: chè, hồi.</a:t>
            </a:r>
            <a:endParaRPr lang="en-US" sz="2800">
              <a:latin typeface="Times New Roman" pitchFamily="18" charset="0"/>
              <a:cs typeface="Times New Roman" pitchFamily="18" charset="0"/>
            </a:endParaRPr>
          </a:p>
        </p:txBody>
      </p:sp>
      <p:sp>
        <p:nvSpPr>
          <p:cNvPr id="5" name="TextBox 4"/>
          <p:cNvSpPr txBox="1"/>
          <p:nvPr/>
        </p:nvSpPr>
        <p:spPr>
          <a:xfrm>
            <a:off x="1143000" y="3118338"/>
            <a:ext cx="8153400" cy="954107"/>
          </a:xfrm>
          <a:prstGeom prst="rect">
            <a:avLst/>
          </a:prstGeom>
          <a:solidFill>
            <a:schemeClr val="bg1"/>
          </a:solidFill>
        </p:spPr>
        <p:txBody>
          <a:bodyPr wrap="square" rtlCol="0">
            <a:spAutoFit/>
          </a:bodyPr>
          <a:lstStyle/>
          <a:p>
            <a:r>
              <a:rPr lang="en-US" sz="2800" smtClean="0">
                <a:latin typeface="Times New Roman" pitchFamily="18" charset="0"/>
                <a:cs typeface="Times New Roman" pitchFamily="18" charset="0"/>
              </a:rPr>
              <a:t>Nhờ những điều kiện thuận lợi gì mà cây chè chiếm tỉ trọng lớn về diện tích và sản lượng so với cả nước?  </a:t>
            </a:r>
            <a:endParaRPr lang="en-US" sz="2800">
              <a:latin typeface="Times New Roman" pitchFamily="18" charset="0"/>
              <a:cs typeface="Times New Roman" pitchFamily="18" charset="0"/>
            </a:endParaRPr>
          </a:p>
        </p:txBody>
      </p:sp>
      <p:pic>
        <p:nvPicPr>
          <p:cNvPr id="7" name="Picture 6" descr="1anipt1a">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4200"/>
            <a:ext cx="762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2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2" name="Picture 22" descr="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9" name="Picture 29" descr="1350517765_444440073_1-Hinh-anh-ca--Ban-lon-man-lon-mung-chat-luong-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7" name="Picture 37" descr="anh-bai-chinh"/>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9" name="Picture 39" descr="20071219095009Grazing-SI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0" name="Text Box 40"/>
          <p:cNvSpPr txBox="1">
            <a:spLocks noChangeArrowheads="1"/>
          </p:cNvSpPr>
          <p:nvPr/>
        </p:nvSpPr>
        <p:spPr bwMode="auto">
          <a:xfrm>
            <a:off x="685800" y="3276601"/>
            <a:ext cx="80772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r>
              <a:rPr lang="en-US">
                <a:solidFill>
                  <a:srgbClr val="000066"/>
                </a:solidFill>
                <a:latin typeface="Times New Roman" pitchFamily="18" charset="0"/>
              </a:rPr>
              <a:t>- </a:t>
            </a:r>
            <a:r>
              <a:rPr lang="en-US" sz="2400" b="1">
                <a:solidFill>
                  <a:srgbClr val="000066"/>
                </a:solidFill>
                <a:latin typeface="Times New Roman" pitchFamily="18" charset="0"/>
              </a:rPr>
              <a:t>Chăn nuôi: trâu ( chiếm 57,3%), bò ở miền núi, lợn (22%)</a:t>
            </a:r>
            <a:endParaRPr lang="en-US" sz="2400" b="1">
              <a:latin typeface="Times New Roman" pitchFamily="18" charset="0"/>
            </a:endParaRPr>
          </a:p>
        </p:txBody>
      </p:sp>
    </p:spTree>
    <p:extLst>
      <p:ext uri="{BB962C8B-B14F-4D97-AF65-F5344CB8AC3E}">
        <p14:creationId xmlns:p14="http://schemas.microsoft.com/office/powerpoint/2010/main" val="3184397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717"/>
                                        </p:tgtEl>
                                        <p:attrNameLst>
                                          <p:attrName>style.visibility</p:attrName>
                                        </p:attrNameLst>
                                      </p:cBhvr>
                                      <p:to>
                                        <p:strVal val="visible"/>
                                      </p:to>
                                    </p:set>
                                    <p:anim calcmode="lin" valueType="num">
                                      <p:cBhvr>
                                        <p:cTn id="7" dur="1000" fill="hold"/>
                                        <p:tgtEl>
                                          <p:spTgt spid="327717"/>
                                        </p:tgtEl>
                                        <p:attrNameLst>
                                          <p:attrName>ppt_w</p:attrName>
                                        </p:attrNameLst>
                                      </p:cBhvr>
                                      <p:tavLst>
                                        <p:tav tm="0">
                                          <p:val>
                                            <p:fltVal val="0"/>
                                          </p:val>
                                        </p:tav>
                                        <p:tav tm="100000">
                                          <p:val>
                                            <p:strVal val="#ppt_w"/>
                                          </p:val>
                                        </p:tav>
                                      </p:tavLst>
                                    </p:anim>
                                    <p:anim calcmode="lin" valueType="num">
                                      <p:cBhvr>
                                        <p:cTn id="8" dur="1000" fill="hold"/>
                                        <p:tgtEl>
                                          <p:spTgt spid="327717"/>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3" presetClass="entr" presetSubtype="16" fill="hold" nodeType="afterEffect">
                                  <p:stCondLst>
                                    <p:cond delay="0"/>
                                  </p:stCondLst>
                                  <p:childTnLst>
                                    <p:set>
                                      <p:cBhvr>
                                        <p:cTn id="11" dur="1" fill="hold">
                                          <p:stCondLst>
                                            <p:cond delay="0"/>
                                          </p:stCondLst>
                                        </p:cTn>
                                        <p:tgtEl>
                                          <p:spTgt spid="327702"/>
                                        </p:tgtEl>
                                        <p:attrNameLst>
                                          <p:attrName>style.visibility</p:attrName>
                                        </p:attrNameLst>
                                      </p:cBhvr>
                                      <p:to>
                                        <p:strVal val="visible"/>
                                      </p:to>
                                    </p:set>
                                    <p:anim calcmode="lin" valueType="num">
                                      <p:cBhvr>
                                        <p:cTn id="12" dur="1000" fill="hold"/>
                                        <p:tgtEl>
                                          <p:spTgt spid="327702"/>
                                        </p:tgtEl>
                                        <p:attrNameLst>
                                          <p:attrName>ppt_w</p:attrName>
                                        </p:attrNameLst>
                                      </p:cBhvr>
                                      <p:tavLst>
                                        <p:tav tm="0">
                                          <p:val>
                                            <p:fltVal val="0"/>
                                          </p:val>
                                        </p:tav>
                                        <p:tav tm="100000">
                                          <p:val>
                                            <p:strVal val="#ppt_w"/>
                                          </p:val>
                                        </p:tav>
                                      </p:tavLst>
                                    </p:anim>
                                    <p:anim calcmode="lin" valueType="num">
                                      <p:cBhvr>
                                        <p:cTn id="13" dur="1000" fill="hold"/>
                                        <p:tgtEl>
                                          <p:spTgt spid="32770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00"/>
                            </p:stCondLst>
                            <p:childTnLst>
                              <p:par>
                                <p:cTn id="15" presetID="23" presetClass="entr" presetSubtype="16" fill="hold" nodeType="afterEffect">
                                  <p:stCondLst>
                                    <p:cond delay="0"/>
                                  </p:stCondLst>
                                  <p:childTnLst>
                                    <p:set>
                                      <p:cBhvr>
                                        <p:cTn id="16" dur="1" fill="hold">
                                          <p:stCondLst>
                                            <p:cond delay="0"/>
                                          </p:stCondLst>
                                        </p:cTn>
                                        <p:tgtEl>
                                          <p:spTgt spid="327719"/>
                                        </p:tgtEl>
                                        <p:attrNameLst>
                                          <p:attrName>style.visibility</p:attrName>
                                        </p:attrNameLst>
                                      </p:cBhvr>
                                      <p:to>
                                        <p:strVal val="visible"/>
                                      </p:to>
                                    </p:set>
                                    <p:anim calcmode="lin" valueType="num">
                                      <p:cBhvr>
                                        <p:cTn id="17" dur="1000" fill="hold"/>
                                        <p:tgtEl>
                                          <p:spTgt spid="327719"/>
                                        </p:tgtEl>
                                        <p:attrNameLst>
                                          <p:attrName>ppt_w</p:attrName>
                                        </p:attrNameLst>
                                      </p:cBhvr>
                                      <p:tavLst>
                                        <p:tav tm="0">
                                          <p:val>
                                            <p:fltVal val="0"/>
                                          </p:val>
                                        </p:tav>
                                        <p:tav tm="100000">
                                          <p:val>
                                            <p:strVal val="#ppt_w"/>
                                          </p:val>
                                        </p:tav>
                                      </p:tavLst>
                                    </p:anim>
                                    <p:anim calcmode="lin" valueType="num">
                                      <p:cBhvr>
                                        <p:cTn id="18" dur="1000" fill="hold"/>
                                        <p:tgtEl>
                                          <p:spTgt spid="327719"/>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000"/>
                            </p:stCondLst>
                            <p:childTnLst>
                              <p:par>
                                <p:cTn id="20" presetID="23" presetClass="entr" presetSubtype="16" fill="hold" nodeType="afterEffect">
                                  <p:stCondLst>
                                    <p:cond delay="0"/>
                                  </p:stCondLst>
                                  <p:childTnLst>
                                    <p:set>
                                      <p:cBhvr>
                                        <p:cTn id="21" dur="1" fill="hold">
                                          <p:stCondLst>
                                            <p:cond delay="0"/>
                                          </p:stCondLst>
                                        </p:cTn>
                                        <p:tgtEl>
                                          <p:spTgt spid="327709"/>
                                        </p:tgtEl>
                                        <p:attrNameLst>
                                          <p:attrName>style.visibility</p:attrName>
                                        </p:attrNameLst>
                                      </p:cBhvr>
                                      <p:to>
                                        <p:strVal val="visible"/>
                                      </p:to>
                                    </p:set>
                                    <p:anim calcmode="lin" valueType="num">
                                      <p:cBhvr>
                                        <p:cTn id="22" dur="1000" fill="hold"/>
                                        <p:tgtEl>
                                          <p:spTgt spid="327709"/>
                                        </p:tgtEl>
                                        <p:attrNameLst>
                                          <p:attrName>ppt_w</p:attrName>
                                        </p:attrNameLst>
                                      </p:cBhvr>
                                      <p:tavLst>
                                        <p:tav tm="0">
                                          <p:val>
                                            <p:fltVal val="0"/>
                                          </p:val>
                                        </p:tav>
                                        <p:tav tm="100000">
                                          <p:val>
                                            <p:strVal val="#ppt_w"/>
                                          </p:val>
                                        </p:tav>
                                      </p:tavLst>
                                    </p:anim>
                                    <p:anim calcmode="lin" valueType="num">
                                      <p:cBhvr>
                                        <p:cTn id="23" dur="1000" fill="hold"/>
                                        <p:tgtEl>
                                          <p:spTgt spid="32770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27720"/>
                                        </p:tgtEl>
                                        <p:attrNameLst>
                                          <p:attrName>style.visibility</p:attrName>
                                        </p:attrNameLst>
                                      </p:cBhvr>
                                      <p:to>
                                        <p:strVal val="visible"/>
                                      </p:to>
                                    </p:set>
                                    <p:animEffect transition="in" filter="wipe(down)">
                                      <p:cBhvr>
                                        <p:cTn id="28" dur="500"/>
                                        <p:tgtEl>
                                          <p:spTgt spid="3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457201"/>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en-US"/>
          </a:p>
        </p:txBody>
      </p:sp>
      <p:sp>
        <p:nvSpPr>
          <p:cNvPr id="25603" name="Text Box 4"/>
          <p:cNvSpPr txBox="1">
            <a:spLocks noChangeArrowheads="1"/>
          </p:cNvSpPr>
          <p:nvPr/>
        </p:nvSpPr>
        <p:spPr bwMode="auto">
          <a:xfrm>
            <a:off x="0" y="1"/>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en-US"/>
          </a:p>
        </p:txBody>
      </p:sp>
      <p:pic>
        <p:nvPicPr>
          <p:cNvPr id="310286" name="Picture 14" descr="s(26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90" name="Picture 18" descr="ches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92" name="Picture 20" descr="images795712_Tran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94" name="Picture 22" descr="1_201072216115_h%C3%83%C2%A0_giang_trang_tr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95" name="Text Box 23"/>
          <p:cNvSpPr txBox="1">
            <a:spLocks noChangeArrowheads="1"/>
          </p:cNvSpPr>
          <p:nvPr/>
        </p:nvSpPr>
        <p:spPr bwMode="auto">
          <a:xfrm>
            <a:off x="990600" y="3200401"/>
            <a:ext cx="72390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r>
              <a:rPr lang="en-US">
                <a:solidFill>
                  <a:srgbClr val="000066"/>
                </a:solidFill>
                <a:latin typeface="Times New Roman" pitchFamily="18" charset="0"/>
              </a:rPr>
              <a:t>- </a:t>
            </a:r>
            <a:r>
              <a:rPr lang="en-US" sz="2400" b="1">
                <a:solidFill>
                  <a:srgbClr val="000066"/>
                </a:solidFill>
                <a:latin typeface="Times New Roman" pitchFamily="18" charset="0"/>
              </a:rPr>
              <a:t>Nghề rừng phát triển theo hướng nông-lâm kết hợp</a:t>
            </a:r>
            <a:r>
              <a:rPr lang="en-US" sz="2400" b="1">
                <a:solidFill>
                  <a:srgbClr val="000066"/>
                </a:solidFill>
              </a:rPr>
              <a:t>.</a:t>
            </a:r>
          </a:p>
        </p:txBody>
      </p:sp>
    </p:spTree>
    <p:extLst>
      <p:ext uri="{BB962C8B-B14F-4D97-AF65-F5344CB8AC3E}">
        <p14:creationId xmlns:p14="http://schemas.microsoft.com/office/powerpoint/2010/main" val="160707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10286"/>
                                        </p:tgtEl>
                                        <p:attrNameLst>
                                          <p:attrName>style.visibility</p:attrName>
                                        </p:attrNameLst>
                                      </p:cBhvr>
                                      <p:to>
                                        <p:strVal val="visible"/>
                                      </p:to>
                                    </p:set>
                                    <p:anim calcmode="lin" valueType="num">
                                      <p:cBhvr>
                                        <p:cTn id="7" dur="500" fill="hold"/>
                                        <p:tgtEl>
                                          <p:spTgt spid="310286"/>
                                        </p:tgtEl>
                                        <p:attrNameLst>
                                          <p:attrName>ppt_w</p:attrName>
                                        </p:attrNameLst>
                                      </p:cBhvr>
                                      <p:tavLst>
                                        <p:tav tm="0">
                                          <p:val>
                                            <p:fltVal val="0"/>
                                          </p:val>
                                        </p:tav>
                                        <p:tav tm="100000">
                                          <p:val>
                                            <p:strVal val="#ppt_w"/>
                                          </p:val>
                                        </p:tav>
                                      </p:tavLst>
                                    </p:anim>
                                    <p:anim calcmode="lin" valueType="num">
                                      <p:cBhvr>
                                        <p:cTn id="8" dur="500" fill="hold"/>
                                        <p:tgtEl>
                                          <p:spTgt spid="31028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10290"/>
                                        </p:tgtEl>
                                        <p:attrNameLst>
                                          <p:attrName>style.visibility</p:attrName>
                                        </p:attrNameLst>
                                      </p:cBhvr>
                                      <p:to>
                                        <p:strVal val="visible"/>
                                      </p:to>
                                    </p:set>
                                    <p:anim calcmode="lin" valueType="num">
                                      <p:cBhvr>
                                        <p:cTn id="12" dur="500" fill="hold"/>
                                        <p:tgtEl>
                                          <p:spTgt spid="310290"/>
                                        </p:tgtEl>
                                        <p:attrNameLst>
                                          <p:attrName>ppt_w</p:attrName>
                                        </p:attrNameLst>
                                      </p:cBhvr>
                                      <p:tavLst>
                                        <p:tav tm="0">
                                          <p:val>
                                            <p:fltVal val="0"/>
                                          </p:val>
                                        </p:tav>
                                        <p:tav tm="100000">
                                          <p:val>
                                            <p:strVal val="#ppt_w"/>
                                          </p:val>
                                        </p:tav>
                                      </p:tavLst>
                                    </p:anim>
                                    <p:anim calcmode="lin" valueType="num">
                                      <p:cBhvr>
                                        <p:cTn id="13" dur="500" fill="hold"/>
                                        <p:tgtEl>
                                          <p:spTgt spid="31029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10294"/>
                                        </p:tgtEl>
                                        <p:attrNameLst>
                                          <p:attrName>style.visibility</p:attrName>
                                        </p:attrNameLst>
                                      </p:cBhvr>
                                      <p:to>
                                        <p:strVal val="visible"/>
                                      </p:to>
                                    </p:set>
                                    <p:anim calcmode="lin" valueType="num">
                                      <p:cBhvr>
                                        <p:cTn id="17" dur="500" fill="hold"/>
                                        <p:tgtEl>
                                          <p:spTgt spid="310294"/>
                                        </p:tgtEl>
                                        <p:attrNameLst>
                                          <p:attrName>ppt_w</p:attrName>
                                        </p:attrNameLst>
                                      </p:cBhvr>
                                      <p:tavLst>
                                        <p:tav tm="0">
                                          <p:val>
                                            <p:fltVal val="0"/>
                                          </p:val>
                                        </p:tav>
                                        <p:tav tm="100000">
                                          <p:val>
                                            <p:strVal val="#ppt_w"/>
                                          </p:val>
                                        </p:tav>
                                      </p:tavLst>
                                    </p:anim>
                                    <p:anim calcmode="lin" valueType="num">
                                      <p:cBhvr>
                                        <p:cTn id="18" dur="500" fill="hold"/>
                                        <p:tgtEl>
                                          <p:spTgt spid="31029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10292"/>
                                        </p:tgtEl>
                                        <p:attrNameLst>
                                          <p:attrName>style.visibility</p:attrName>
                                        </p:attrNameLst>
                                      </p:cBhvr>
                                      <p:to>
                                        <p:strVal val="visible"/>
                                      </p:to>
                                    </p:set>
                                    <p:anim calcmode="lin" valueType="num">
                                      <p:cBhvr>
                                        <p:cTn id="22" dur="500" fill="hold"/>
                                        <p:tgtEl>
                                          <p:spTgt spid="310292"/>
                                        </p:tgtEl>
                                        <p:attrNameLst>
                                          <p:attrName>ppt_w</p:attrName>
                                        </p:attrNameLst>
                                      </p:cBhvr>
                                      <p:tavLst>
                                        <p:tav tm="0">
                                          <p:val>
                                            <p:fltVal val="0"/>
                                          </p:val>
                                        </p:tav>
                                        <p:tav tm="100000">
                                          <p:val>
                                            <p:strVal val="#ppt_w"/>
                                          </p:val>
                                        </p:tav>
                                      </p:tavLst>
                                    </p:anim>
                                    <p:anim calcmode="lin" valueType="num">
                                      <p:cBhvr>
                                        <p:cTn id="23" dur="500" fill="hold"/>
                                        <p:tgtEl>
                                          <p:spTgt spid="310292"/>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310295"/>
                                        </p:tgtEl>
                                        <p:attrNameLst>
                                          <p:attrName>style.visibility</p:attrName>
                                        </p:attrNameLst>
                                      </p:cBhvr>
                                      <p:to>
                                        <p:strVal val="visible"/>
                                      </p:to>
                                    </p:set>
                                    <p:anim calcmode="discrete" valueType="clr">
                                      <p:cBhvr override="childStyle">
                                        <p:cTn id="27" dur="80"/>
                                        <p:tgtEl>
                                          <p:spTgt spid="31029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10295"/>
                                        </p:tgtEl>
                                        <p:attrNameLst>
                                          <p:attrName>fillcolor</p:attrName>
                                        </p:attrNameLst>
                                      </p:cBhvr>
                                      <p:tavLst>
                                        <p:tav tm="0">
                                          <p:val>
                                            <p:clrVal>
                                              <a:schemeClr val="accent2"/>
                                            </p:clrVal>
                                          </p:val>
                                        </p:tav>
                                        <p:tav tm="50000">
                                          <p:val>
                                            <p:clrVal>
                                              <a:schemeClr val="hlink"/>
                                            </p:clrVal>
                                          </p:val>
                                        </p:tav>
                                      </p:tavLst>
                                    </p:anim>
                                    <p:set>
                                      <p:cBhvr>
                                        <p:cTn id="29" dur="80"/>
                                        <p:tgtEl>
                                          <p:spTgt spid="3102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9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709" name="Picture 21" descr="so42_2011_360do_trau%20b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2710" name="Text Box 22"/>
          <p:cNvSpPr txBox="1">
            <a:spLocks noChangeArrowheads="1"/>
          </p:cNvSpPr>
          <p:nvPr/>
        </p:nvSpPr>
        <p:spPr bwMode="auto">
          <a:xfrm>
            <a:off x="1828800" y="457201"/>
            <a:ext cx="6858000"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i="1">
                <a:solidFill>
                  <a:srgbClr val="660033"/>
                </a:solidFill>
                <a:latin typeface="Times New Roman" pitchFamily="18" charset="0"/>
              </a:rPr>
              <a:t>Nêu một số khó khăn ảnh hưởng đến sản xuất nông nghiệp của vùng? Biện pháp khắc phục?</a:t>
            </a:r>
          </a:p>
        </p:txBody>
      </p:sp>
      <p:pic>
        <p:nvPicPr>
          <p:cNvPr id="251135" name="Picture 255"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1676401"/>
            <a:ext cx="7315200" cy="954107"/>
          </a:xfrm>
          <a:prstGeom prst="rect">
            <a:avLst/>
          </a:prstGeom>
          <a:solidFill>
            <a:schemeClr val="bg1"/>
          </a:solidFill>
        </p:spPr>
        <p:txBody>
          <a:bodyPr wrap="square" rtlCol="0">
            <a:spAutoFit/>
          </a:bodyPr>
          <a:lstStyle/>
          <a:p>
            <a:r>
              <a:rPr lang="en-US" sz="2800" smtClean="0">
                <a:latin typeface="Times New Roman" pitchFamily="18" charset="0"/>
                <a:cs typeface="Times New Roman" pitchFamily="18" charset="0"/>
              </a:rPr>
              <a:t>- Khó khăn: thiếu qui hoạch, chưa chủ động được thị trường.</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15563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2709"/>
                                        </p:tgtEl>
                                        <p:attrNameLst>
                                          <p:attrName>style.visibility</p:attrName>
                                        </p:attrNameLst>
                                      </p:cBhvr>
                                      <p:to>
                                        <p:strVal val="visible"/>
                                      </p:to>
                                    </p:set>
                                    <p:anim calcmode="lin" valueType="num">
                                      <p:cBhvr>
                                        <p:cTn id="7" dur="500" fill="hold"/>
                                        <p:tgtEl>
                                          <p:spTgt spid="242709"/>
                                        </p:tgtEl>
                                        <p:attrNameLst>
                                          <p:attrName>ppt_w</p:attrName>
                                        </p:attrNameLst>
                                      </p:cBhvr>
                                      <p:tavLst>
                                        <p:tav tm="0">
                                          <p:val>
                                            <p:fltVal val="0"/>
                                          </p:val>
                                        </p:tav>
                                        <p:tav tm="100000">
                                          <p:val>
                                            <p:strVal val="#ppt_w"/>
                                          </p:val>
                                        </p:tav>
                                      </p:tavLst>
                                    </p:anim>
                                    <p:anim calcmode="lin" valueType="num">
                                      <p:cBhvr>
                                        <p:cTn id="8" dur="500" fill="hold"/>
                                        <p:tgtEl>
                                          <p:spTgt spid="24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51135"/>
                                        </p:tgtEl>
                                        <p:attrNameLst>
                                          <p:attrName>style.visibility</p:attrName>
                                        </p:attrNameLst>
                                      </p:cBhvr>
                                      <p:to>
                                        <p:strVal val="visible"/>
                                      </p:to>
                                    </p:set>
                                    <p:anim calcmode="lin" valueType="num">
                                      <p:cBhvr>
                                        <p:cTn id="12" dur="500" fill="hold"/>
                                        <p:tgtEl>
                                          <p:spTgt spid="251135"/>
                                        </p:tgtEl>
                                        <p:attrNameLst>
                                          <p:attrName>ppt_w</p:attrName>
                                        </p:attrNameLst>
                                      </p:cBhvr>
                                      <p:tavLst>
                                        <p:tav tm="0">
                                          <p:val>
                                            <p:fltVal val="0"/>
                                          </p:val>
                                        </p:tav>
                                        <p:tav tm="100000">
                                          <p:val>
                                            <p:strVal val="#ppt_w"/>
                                          </p:val>
                                        </p:tav>
                                      </p:tavLst>
                                    </p:anim>
                                    <p:anim calcmode="lin" valueType="num">
                                      <p:cBhvr>
                                        <p:cTn id="13" dur="500" fill="hold"/>
                                        <p:tgtEl>
                                          <p:spTgt spid="25113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42710"/>
                                        </p:tgtEl>
                                        <p:attrNameLst>
                                          <p:attrName>style.visibility</p:attrName>
                                        </p:attrNameLst>
                                      </p:cBhvr>
                                      <p:to>
                                        <p:strVal val="visible"/>
                                      </p:to>
                                    </p:set>
                                    <p:animEffect transition="in" filter="fade">
                                      <p:cBhvr>
                                        <p:cTn id="17" dur="1000"/>
                                        <p:tgtEl>
                                          <p:spTgt spid="242710"/>
                                        </p:tgtEl>
                                      </p:cBhvr>
                                    </p:animEffect>
                                    <p:anim calcmode="lin" valueType="num">
                                      <p:cBhvr>
                                        <p:cTn id="18" dur="1000" fill="hold"/>
                                        <p:tgtEl>
                                          <p:spTgt spid="242710"/>
                                        </p:tgtEl>
                                        <p:attrNameLst>
                                          <p:attrName>ppt_x</p:attrName>
                                        </p:attrNameLst>
                                      </p:cBhvr>
                                      <p:tavLst>
                                        <p:tav tm="0">
                                          <p:val>
                                            <p:strVal val="#ppt_x"/>
                                          </p:val>
                                        </p:tav>
                                        <p:tav tm="100000">
                                          <p:val>
                                            <p:strVal val="#ppt_x"/>
                                          </p:val>
                                        </p:tav>
                                      </p:tavLst>
                                    </p:anim>
                                    <p:anim calcmode="lin" valueType="num">
                                      <p:cBhvr>
                                        <p:cTn id="19" dur="1000" fill="hold"/>
                                        <p:tgtEl>
                                          <p:spTgt spid="2427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0"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 y="228600"/>
            <a:ext cx="838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vi-VN" sz="2400"/>
          </a:p>
        </p:txBody>
      </p:sp>
      <p:pic>
        <p:nvPicPr>
          <p:cNvPr id="306185" name="Picture 9" descr="ImageView"/>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92" name="Picture 16" descr="thuydienjpg-09511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48200" y="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93" name="Picture 17" descr="ma%20nil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95" name="Text Box 19"/>
          <p:cNvSpPr txBox="1">
            <a:spLocks noChangeArrowheads="1"/>
          </p:cNvSpPr>
          <p:nvPr/>
        </p:nvSpPr>
        <p:spPr bwMode="auto">
          <a:xfrm>
            <a:off x="4191000" y="4572001"/>
            <a:ext cx="12192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RÉT HẠI</a:t>
            </a:r>
          </a:p>
        </p:txBody>
      </p:sp>
      <p:sp>
        <p:nvSpPr>
          <p:cNvPr id="27655" name="AutoShape 26"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6" name="AutoShape 28"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06225" name="Picture 49" descr="140511_que-nha_Song-Da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226" name="Text Box 50"/>
          <p:cNvSpPr txBox="1">
            <a:spLocks noChangeArrowheads="1"/>
          </p:cNvSpPr>
          <p:nvPr/>
        </p:nvSpPr>
        <p:spPr bwMode="auto">
          <a:xfrm>
            <a:off x="2895600" y="990601"/>
            <a:ext cx="35814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800" b="1">
                <a:solidFill>
                  <a:srgbClr val="FF0000"/>
                </a:solidFill>
                <a:latin typeface="Times New Roman" pitchFamily="18" charset="0"/>
              </a:rPr>
              <a:t>THỦY ĐIỆN HÒA BÌNH XẢ LŨ</a:t>
            </a:r>
          </a:p>
        </p:txBody>
      </p:sp>
      <p:pic>
        <p:nvPicPr>
          <p:cNvPr id="306227" name="Picture 51" descr="anh_chong_r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28" name="Picture 52" descr="chong%20ret%20cho%20gia%20cam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0" name="Picture 54" descr="anh%20Du%20bao%20thoi%20tiet%2019h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2" name="Picture 56" descr="Gieo_m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233" name="Text Box 57"/>
          <p:cNvSpPr txBox="1">
            <a:spLocks noChangeArrowheads="1"/>
          </p:cNvSpPr>
          <p:nvPr/>
        </p:nvSpPr>
        <p:spPr bwMode="auto">
          <a:xfrm>
            <a:off x="3581400" y="3200401"/>
            <a:ext cx="16764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000" b="1">
                <a:solidFill>
                  <a:srgbClr val="FF0000"/>
                </a:solidFill>
                <a:latin typeface="Times New Roman" pitchFamily="18" charset="0"/>
              </a:rPr>
              <a:t>BIỆN PHÁP</a:t>
            </a:r>
          </a:p>
        </p:txBody>
      </p:sp>
      <p:sp>
        <p:nvSpPr>
          <p:cNvPr id="306234" name="Text Box 58"/>
          <p:cNvSpPr txBox="1">
            <a:spLocks noChangeArrowheads="1"/>
          </p:cNvSpPr>
          <p:nvPr/>
        </p:nvSpPr>
        <p:spPr bwMode="auto">
          <a:xfrm>
            <a:off x="838200" y="533401"/>
            <a:ext cx="2133600"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600" b="1">
                <a:solidFill>
                  <a:srgbClr val="FF3300"/>
                </a:solidFill>
                <a:latin typeface="Times New Roman" pitchFamily="18" charset="0"/>
              </a:rPr>
              <a:t>THEO DÕI DỰ BÁO THỜI TIẾT</a:t>
            </a:r>
          </a:p>
        </p:txBody>
      </p:sp>
      <p:sp>
        <p:nvSpPr>
          <p:cNvPr id="306235" name="Text Box 59"/>
          <p:cNvSpPr txBox="1">
            <a:spLocks noChangeArrowheads="1"/>
          </p:cNvSpPr>
          <p:nvPr/>
        </p:nvSpPr>
        <p:spPr bwMode="auto">
          <a:xfrm>
            <a:off x="5486400" y="685801"/>
            <a:ext cx="21336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600" b="1">
                <a:solidFill>
                  <a:srgbClr val="FF3300"/>
                </a:solidFill>
                <a:latin typeface="Times New Roman" pitchFamily="18" charset="0"/>
              </a:rPr>
              <a:t> CHE ĐẬY CHO MẠ</a:t>
            </a:r>
          </a:p>
        </p:txBody>
      </p:sp>
      <p:sp>
        <p:nvSpPr>
          <p:cNvPr id="306236" name="Text Box 60"/>
          <p:cNvSpPr txBox="1">
            <a:spLocks noChangeArrowheads="1"/>
          </p:cNvSpPr>
          <p:nvPr/>
        </p:nvSpPr>
        <p:spPr bwMode="auto">
          <a:xfrm>
            <a:off x="3505200" y="5638801"/>
            <a:ext cx="29718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1600" b="1">
                <a:solidFill>
                  <a:srgbClr val="FF3300"/>
                </a:solidFill>
                <a:latin typeface="Times New Roman" pitchFamily="18" charset="0"/>
              </a:rPr>
              <a:t> CHỐNG RÉT CHO GIA SÚC</a:t>
            </a:r>
          </a:p>
        </p:txBody>
      </p:sp>
    </p:spTree>
    <p:extLst>
      <p:ext uri="{BB962C8B-B14F-4D97-AF65-F5344CB8AC3E}">
        <p14:creationId xmlns:p14="http://schemas.microsoft.com/office/powerpoint/2010/main" val="1921425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6225"/>
                                        </p:tgtEl>
                                        <p:attrNameLst>
                                          <p:attrName>style.visibility</p:attrName>
                                        </p:attrNameLst>
                                      </p:cBhvr>
                                      <p:to>
                                        <p:strVal val="visible"/>
                                      </p:to>
                                    </p:set>
                                    <p:anim calcmode="lin" valueType="num">
                                      <p:cBhvr>
                                        <p:cTn id="7" dur="500" fill="hold"/>
                                        <p:tgtEl>
                                          <p:spTgt spid="306225"/>
                                        </p:tgtEl>
                                        <p:attrNameLst>
                                          <p:attrName>ppt_w</p:attrName>
                                        </p:attrNameLst>
                                      </p:cBhvr>
                                      <p:tavLst>
                                        <p:tav tm="0">
                                          <p:val>
                                            <p:fltVal val="0"/>
                                          </p:val>
                                        </p:tav>
                                        <p:tav tm="100000">
                                          <p:val>
                                            <p:strVal val="#ppt_w"/>
                                          </p:val>
                                        </p:tav>
                                      </p:tavLst>
                                    </p:anim>
                                    <p:anim calcmode="lin" valueType="num">
                                      <p:cBhvr>
                                        <p:cTn id="8" dur="500" fill="hold"/>
                                        <p:tgtEl>
                                          <p:spTgt spid="30622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6192"/>
                                        </p:tgtEl>
                                        <p:attrNameLst>
                                          <p:attrName>style.visibility</p:attrName>
                                        </p:attrNameLst>
                                      </p:cBhvr>
                                      <p:to>
                                        <p:strVal val="visible"/>
                                      </p:to>
                                    </p:set>
                                    <p:anim calcmode="lin" valueType="num">
                                      <p:cBhvr>
                                        <p:cTn id="12" dur="500" fill="hold"/>
                                        <p:tgtEl>
                                          <p:spTgt spid="306192"/>
                                        </p:tgtEl>
                                        <p:attrNameLst>
                                          <p:attrName>ppt_w</p:attrName>
                                        </p:attrNameLst>
                                      </p:cBhvr>
                                      <p:tavLst>
                                        <p:tav tm="0">
                                          <p:val>
                                            <p:fltVal val="0"/>
                                          </p:val>
                                        </p:tav>
                                        <p:tav tm="100000">
                                          <p:val>
                                            <p:strVal val="#ppt_w"/>
                                          </p:val>
                                        </p:tav>
                                      </p:tavLst>
                                    </p:anim>
                                    <p:anim calcmode="lin" valueType="num">
                                      <p:cBhvr>
                                        <p:cTn id="13" dur="500" fill="hold"/>
                                        <p:tgtEl>
                                          <p:spTgt spid="30619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500"/>
                            </p:stCondLst>
                            <p:childTnLst>
                              <p:par>
                                <p:cTn id="15" presetID="23" presetClass="entr" presetSubtype="16" fill="hold" nodeType="afterEffect">
                                  <p:stCondLst>
                                    <p:cond delay="0"/>
                                  </p:stCondLst>
                                  <p:childTnLst>
                                    <p:set>
                                      <p:cBhvr>
                                        <p:cTn id="16" dur="1" fill="hold">
                                          <p:stCondLst>
                                            <p:cond delay="0"/>
                                          </p:stCondLst>
                                        </p:cTn>
                                        <p:tgtEl>
                                          <p:spTgt spid="306193"/>
                                        </p:tgtEl>
                                        <p:attrNameLst>
                                          <p:attrName>style.visibility</p:attrName>
                                        </p:attrNameLst>
                                      </p:cBhvr>
                                      <p:to>
                                        <p:strVal val="visible"/>
                                      </p:to>
                                    </p:set>
                                    <p:anim calcmode="lin" valueType="num">
                                      <p:cBhvr>
                                        <p:cTn id="17" dur="500" fill="hold"/>
                                        <p:tgtEl>
                                          <p:spTgt spid="306193"/>
                                        </p:tgtEl>
                                        <p:attrNameLst>
                                          <p:attrName>ppt_w</p:attrName>
                                        </p:attrNameLst>
                                      </p:cBhvr>
                                      <p:tavLst>
                                        <p:tav tm="0">
                                          <p:val>
                                            <p:fltVal val="0"/>
                                          </p:val>
                                        </p:tav>
                                        <p:tav tm="100000">
                                          <p:val>
                                            <p:strVal val="#ppt_w"/>
                                          </p:val>
                                        </p:tav>
                                      </p:tavLst>
                                    </p:anim>
                                    <p:anim calcmode="lin" valueType="num">
                                      <p:cBhvr>
                                        <p:cTn id="18" dur="500" fill="hold"/>
                                        <p:tgtEl>
                                          <p:spTgt spid="30619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2000"/>
                            </p:stCondLst>
                            <p:childTnLst>
                              <p:par>
                                <p:cTn id="20" presetID="23" presetClass="entr" presetSubtype="16" fill="hold" nodeType="afterEffect">
                                  <p:stCondLst>
                                    <p:cond delay="0"/>
                                  </p:stCondLst>
                                  <p:childTnLst>
                                    <p:set>
                                      <p:cBhvr>
                                        <p:cTn id="21" dur="1" fill="hold">
                                          <p:stCondLst>
                                            <p:cond delay="0"/>
                                          </p:stCondLst>
                                        </p:cTn>
                                        <p:tgtEl>
                                          <p:spTgt spid="306185"/>
                                        </p:tgtEl>
                                        <p:attrNameLst>
                                          <p:attrName>style.visibility</p:attrName>
                                        </p:attrNameLst>
                                      </p:cBhvr>
                                      <p:to>
                                        <p:strVal val="visible"/>
                                      </p:to>
                                    </p:set>
                                    <p:anim calcmode="lin" valueType="num">
                                      <p:cBhvr>
                                        <p:cTn id="22" dur="500" fill="hold"/>
                                        <p:tgtEl>
                                          <p:spTgt spid="306185"/>
                                        </p:tgtEl>
                                        <p:attrNameLst>
                                          <p:attrName>ppt_w</p:attrName>
                                        </p:attrNameLst>
                                      </p:cBhvr>
                                      <p:tavLst>
                                        <p:tav tm="0">
                                          <p:val>
                                            <p:fltVal val="0"/>
                                          </p:val>
                                        </p:tav>
                                        <p:tav tm="100000">
                                          <p:val>
                                            <p:strVal val="#ppt_w"/>
                                          </p:val>
                                        </p:tav>
                                      </p:tavLst>
                                    </p:anim>
                                    <p:anim calcmode="lin" valueType="num">
                                      <p:cBhvr>
                                        <p:cTn id="23" dur="500" fill="hold"/>
                                        <p:tgtEl>
                                          <p:spTgt spid="30618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500"/>
                            </p:stCondLst>
                            <p:childTnLst>
                              <p:par>
                                <p:cTn id="25" presetID="23" presetClass="entr" presetSubtype="16" fill="hold" grpId="0" nodeType="afterEffect">
                                  <p:stCondLst>
                                    <p:cond delay="0"/>
                                  </p:stCondLst>
                                  <p:childTnLst>
                                    <p:set>
                                      <p:cBhvr>
                                        <p:cTn id="26" dur="1" fill="hold">
                                          <p:stCondLst>
                                            <p:cond delay="0"/>
                                          </p:stCondLst>
                                        </p:cTn>
                                        <p:tgtEl>
                                          <p:spTgt spid="306226"/>
                                        </p:tgtEl>
                                        <p:attrNameLst>
                                          <p:attrName>style.visibility</p:attrName>
                                        </p:attrNameLst>
                                      </p:cBhvr>
                                      <p:to>
                                        <p:strVal val="visible"/>
                                      </p:to>
                                    </p:set>
                                    <p:anim calcmode="lin" valueType="num">
                                      <p:cBhvr>
                                        <p:cTn id="27" dur="500" fill="hold"/>
                                        <p:tgtEl>
                                          <p:spTgt spid="306226"/>
                                        </p:tgtEl>
                                        <p:attrNameLst>
                                          <p:attrName>ppt_w</p:attrName>
                                        </p:attrNameLst>
                                      </p:cBhvr>
                                      <p:tavLst>
                                        <p:tav tm="0">
                                          <p:val>
                                            <p:fltVal val="0"/>
                                          </p:val>
                                        </p:tav>
                                        <p:tav tm="100000">
                                          <p:val>
                                            <p:strVal val="#ppt_w"/>
                                          </p:val>
                                        </p:tav>
                                      </p:tavLst>
                                    </p:anim>
                                    <p:anim calcmode="lin" valueType="num">
                                      <p:cBhvr>
                                        <p:cTn id="28" dur="500" fill="hold"/>
                                        <p:tgtEl>
                                          <p:spTgt spid="30622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3000"/>
                            </p:stCondLst>
                            <p:childTnLst>
                              <p:par>
                                <p:cTn id="30" presetID="23" presetClass="entr" presetSubtype="16" fill="hold" grpId="0" nodeType="afterEffect">
                                  <p:stCondLst>
                                    <p:cond delay="0"/>
                                  </p:stCondLst>
                                  <p:childTnLst>
                                    <p:set>
                                      <p:cBhvr>
                                        <p:cTn id="31" dur="1" fill="hold">
                                          <p:stCondLst>
                                            <p:cond delay="0"/>
                                          </p:stCondLst>
                                        </p:cTn>
                                        <p:tgtEl>
                                          <p:spTgt spid="306195"/>
                                        </p:tgtEl>
                                        <p:attrNameLst>
                                          <p:attrName>style.visibility</p:attrName>
                                        </p:attrNameLst>
                                      </p:cBhvr>
                                      <p:to>
                                        <p:strVal val="visible"/>
                                      </p:to>
                                    </p:set>
                                    <p:anim calcmode="lin" valueType="num">
                                      <p:cBhvr>
                                        <p:cTn id="32" dur="500" fill="hold"/>
                                        <p:tgtEl>
                                          <p:spTgt spid="306195"/>
                                        </p:tgtEl>
                                        <p:attrNameLst>
                                          <p:attrName>ppt_w</p:attrName>
                                        </p:attrNameLst>
                                      </p:cBhvr>
                                      <p:tavLst>
                                        <p:tav tm="0">
                                          <p:val>
                                            <p:fltVal val="0"/>
                                          </p:val>
                                        </p:tav>
                                        <p:tav tm="100000">
                                          <p:val>
                                            <p:strVal val="#ppt_w"/>
                                          </p:val>
                                        </p:tav>
                                      </p:tavLst>
                                    </p:anim>
                                    <p:anim calcmode="lin" valueType="num">
                                      <p:cBhvr>
                                        <p:cTn id="33" dur="500" fill="hold"/>
                                        <p:tgtEl>
                                          <p:spTgt spid="306195"/>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306230"/>
                                        </p:tgtEl>
                                        <p:attrNameLst>
                                          <p:attrName>style.visibility</p:attrName>
                                        </p:attrNameLst>
                                      </p:cBhvr>
                                      <p:to>
                                        <p:strVal val="visible"/>
                                      </p:to>
                                    </p:set>
                                    <p:anim calcmode="lin" valueType="num">
                                      <p:cBhvr>
                                        <p:cTn id="38" dur="500" fill="hold"/>
                                        <p:tgtEl>
                                          <p:spTgt spid="306230"/>
                                        </p:tgtEl>
                                        <p:attrNameLst>
                                          <p:attrName>ppt_w</p:attrName>
                                        </p:attrNameLst>
                                      </p:cBhvr>
                                      <p:tavLst>
                                        <p:tav tm="0">
                                          <p:val>
                                            <p:fltVal val="0"/>
                                          </p:val>
                                        </p:tav>
                                        <p:tav tm="100000">
                                          <p:val>
                                            <p:strVal val="#ppt_w"/>
                                          </p:val>
                                        </p:tav>
                                      </p:tavLst>
                                    </p:anim>
                                    <p:anim calcmode="lin" valueType="num">
                                      <p:cBhvr>
                                        <p:cTn id="39" dur="500" fill="hold"/>
                                        <p:tgtEl>
                                          <p:spTgt spid="306230"/>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00"/>
                            </p:stCondLst>
                            <p:childTnLst>
                              <p:par>
                                <p:cTn id="41" presetID="23" presetClass="entr" presetSubtype="16" fill="hold" nodeType="afterEffect">
                                  <p:stCondLst>
                                    <p:cond delay="0"/>
                                  </p:stCondLst>
                                  <p:childTnLst>
                                    <p:set>
                                      <p:cBhvr>
                                        <p:cTn id="42" dur="1" fill="hold">
                                          <p:stCondLst>
                                            <p:cond delay="0"/>
                                          </p:stCondLst>
                                        </p:cTn>
                                        <p:tgtEl>
                                          <p:spTgt spid="306232"/>
                                        </p:tgtEl>
                                        <p:attrNameLst>
                                          <p:attrName>style.visibility</p:attrName>
                                        </p:attrNameLst>
                                      </p:cBhvr>
                                      <p:to>
                                        <p:strVal val="visible"/>
                                      </p:to>
                                    </p:set>
                                    <p:anim calcmode="lin" valueType="num">
                                      <p:cBhvr>
                                        <p:cTn id="43" dur="500" fill="hold"/>
                                        <p:tgtEl>
                                          <p:spTgt spid="306232"/>
                                        </p:tgtEl>
                                        <p:attrNameLst>
                                          <p:attrName>ppt_w</p:attrName>
                                        </p:attrNameLst>
                                      </p:cBhvr>
                                      <p:tavLst>
                                        <p:tav tm="0">
                                          <p:val>
                                            <p:fltVal val="0"/>
                                          </p:val>
                                        </p:tav>
                                        <p:tav tm="100000">
                                          <p:val>
                                            <p:strVal val="#ppt_w"/>
                                          </p:val>
                                        </p:tav>
                                      </p:tavLst>
                                    </p:anim>
                                    <p:anim calcmode="lin" valueType="num">
                                      <p:cBhvr>
                                        <p:cTn id="44" dur="500" fill="hold"/>
                                        <p:tgtEl>
                                          <p:spTgt spid="30623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1000"/>
                            </p:stCondLst>
                            <p:childTnLst>
                              <p:par>
                                <p:cTn id="46" presetID="23" presetClass="entr" presetSubtype="16" fill="hold" nodeType="afterEffect">
                                  <p:stCondLst>
                                    <p:cond delay="0"/>
                                  </p:stCondLst>
                                  <p:childTnLst>
                                    <p:set>
                                      <p:cBhvr>
                                        <p:cTn id="47" dur="1" fill="hold">
                                          <p:stCondLst>
                                            <p:cond delay="0"/>
                                          </p:stCondLst>
                                        </p:cTn>
                                        <p:tgtEl>
                                          <p:spTgt spid="306228"/>
                                        </p:tgtEl>
                                        <p:attrNameLst>
                                          <p:attrName>style.visibility</p:attrName>
                                        </p:attrNameLst>
                                      </p:cBhvr>
                                      <p:to>
                                        <p:strVal val="visible"/>
                                      </p:to>
                                    </p:set>
                                    <p:anim calcmode="lin" valueType="num">
                                      <p:cBhvr>
                                        <p:cTn id="48" dur="500" fill="hold"/>
                                        <p:tgtEl>
                                          <p:spTgt spid="306228"/>
                                        </p:tgtEl>
                                        <p:attrNameLst>
                                          <p:attrName>ppt_w</p:attrName>
                                        </p:attrNameLst>
                                      </p:cBhvr>
                                      <p:tavLst>
                                        <p:tav tm="0">
                                          <p:val>
                                            <p:fltVal val="0"/>
                                          </p:val>
                                        </p:tav>
                                        <p:tav tm="100000">
                                          <p:val>
                                            <p:strVal val="#ppt_w"/>
                                          </p:val>
                                        </p:tav>
                                      </p:tavLst>
                                    </p:anim>
                                    <p:anim calcmode="lin" valueType="num">
                                      <p:cBhvr>
                                        <p:cTn id="49" dur="500" fill="hold"/>
                                        <p:tgtEl>
                                          <p:spTgt spid="306228"/>
                                        </p:tgtEl>
                                        <p:attrNameLst>
                                          <p:attrName>ppt_h</p:attrName>
                                        </p:attrNameLst>
                                      </p:cBhvr>
                                      <p:tavLst>
                                        <p:tav tm="0">
                                          <p:val>
                                            <p:fltVal val="0"/>
                                          </p:val>
                                        </p:tav>
                                        <p:tav tm="100000">
                                          <p:val>
                                            <p:strVal val="#ppt_h"/>
                                          </p:val>
                                        </p:tav>
                                      </p:tavLst>
                                    </p:anim>
                                  </p:childTnLst>
                                </p:cTn>
                              </p:par>
                            </p:childTnLst>
                          </p:cTn>
                        </p:par>
                        <p:par>
                          <p:cTn id="50" fill="hold" nodeType="afterGroup">
                            <p:stCondLst>
                              <p:cond delay="1500"/>
                            </p:stCondLst>
                            <p:childTnLst>
                              <p:par>
                                <p:cTn id="51" presetID="23" presetClass="entr" presetSubtype="16" fill="hold" nodeType="afterEffect">
                                  <p:stCondLst>
                                    <p:cond delay="0"/>
                                  </p:stCondLst>
                                  <p:childTnLst>
                                    <p:set>
                                      <p:cBhvr>
                                        <p:cTn id="52" dur="1" fill="hold">
                                          <p:stCondLst>
                                            <p:cond delay="0"/>
                                          </p:stCondLst>
                                        </p:cTn>
                                        <p:tgtEl>
                                          <p:spTgt spid="306227"/>
                                        </p:tgtEl>
                                        <p:attrNameLst>
                                          <p:attrName>style.visibility</p:attrName>
                                        </p:attrNameLst>
                                      </p:cBhvr>
                                      <p:to>
                                        <p:strVal val="visible"/>
                                      </p:to>
                                    </p:set>
                                    <p:anim calcmode="lin" valueType="num">
                                      <p:cBhvr>
                                        <p:cTn id="53" dur="500" fill="hold"/>
                                        <p:tgtEl>
                                          <p:spTgt spid="306227"/>
                                        </p:tgtEl>
                                        <p:attrNameLst>
                                          <p:attrName>ppt_w</p:attrName>
                                        </p:attrNameLst>
                                      </p:cBhvr>
                                      <p:tavLst>
                                        <p:tav tm="0">
                                          <p:val>
                                            <p:fltVal val="0"/>
                                          </p:val>
                                        </p:tav>
                                        <p:tav tm="100000">
                                          <p:val>
                                            <p:strVal val="#ppt_w"/>
                                          </p:val>
                                        </p:tav>
                                      </p:tavLst>
                                    </p:anim>
                                    <p:anim calcmode="lin" valueType="num">
                                      <p:cBhvr>
                                        <p:cTn id="54" dur="500" fill="hold"/>
                                        <p:tgtEl>
                                          <p:spTgt spid="306227"/>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42" presetClass="entr" presetSubtype="0" fill="hold" grpId="0" nodeType="afterEffect">
                                  <p:stCondLst>
                                    <p:cond delay="0"/>
                                  </p:stCondLst>
                                  <p:childTnLst>
                                    <p:set>
                                      <p:cBhvr>
                                        <p:cTn id="57" dur="1" fill="hold">
                                          <p:stCondLst>
                                            <p:cond delay="0"/>
                                          </p:stCondLst>
                                        </p:cTn>
                                        <p:tgtEl>
                                          <p:spTgt spid="306233"/>
                                        </p:tgtEl>
                                        <p:attrNameLst>
                                          <p:attrName>style.visibility</p:attrName>
                                        </p:attrNameLst>
                                      </p:cBhvr>
                                      <p:to>
                                        <p:strVal val="visible"/>
                                      </p:to>
                                    </p:set>
                                    <p:animEffect transition="in" filter="fade">
                                      <p:cBhvr>
                                        <p:cTn id="58" dur="1000"/>
                                        <p:tgtEl>
                                          <p:spTgt spid="306233"/>
                                        </p:tgtEl>
                                      </p:cBhvr>
                                    </p:animEffect>
                                    <p:anim calcmode="lin" valueType="num">
                                      <p:cBhvr>
                                        <p:cTn id="59" dur="1000" fill="hold"/>
                                        <p:tgtEl>
                                          <p:spTgt spid="306233"/>
                                        </p:tgtEl>
                                        <p:attrNameLst>
                                          <p:attrName>ppt_x</p:attrName>
                                        </p:attrNameLst>
                                      </p:cBhvr>
                                      <p:tavLst>
                                        <p:tav tm="0">
                                          <p:val>
                                            <p:strVal val="#ppt_x"/>
                                          </p:val>
                                        </p:tav>
                                        <p:tav tm="100000">
                                          <p:val>
                                            <p:strVal val="#ppt_x"/>
                                          </p:val>
                                        </p:tav>
                                      </p:tavLst>
                                    </p:anim>
                                    <p:anim calcmode="lin" valueType="num">
                                      <p:cBhvr>
                                        <p:cTn id="60" dur="1000" fill="hold"/>
                                        <p:tgtEl>
                                          <p:spTgt spid="306233"/>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3000"/>
                            </p:stCondLst>
                            <p:childTnLst>
                              <p:par>
                                <p:cTn id="62" presetID="29" presetClass="entr" presetSubtype="0" fill="hold" grpId="0" nodeType="afterEffect">
                                  <p:stCondLst>
                                    <p:cond delay="0"/>
                                  </p:stCondLst>
                                  <p:childTnLst>
                                    <p:set>
                                      <p:cBhvr>
                                        <p:cTn id="63" dur="1" fill="hold">
                                          <p:stCondLst>
                                            <p:cond delay="0"/>
                                          </p:stCondLst>
                                        </p:cTn>
                                        <p:tgtEl>
                                          <p:spTgt spid="306234"/>
                                        </p:tgtEl>
                                        <p:attrNameLst>
                                          <p:attrName>style.visibility</p:attrName>
                                        </p:attrNameLst>
                                      </p:cBhvr>
                                      <p:to>
                                        <p:strVal val="visible"/>
                                      </p:to>
                                    </p:set>
                                    <p:anim calcmode="lin" valueType="num">
                                      <p:cBhvr>
                                        <p:cTn id="64" dur="1000" fill="hold"/>
                                        <p:tgtEl>
                                          <p:spTgt spid="306234"/>
                                        </p:tgtEl>
                                        <p:attrNameLst>
                                          <p:attrName>ppt_x</p:attrName>
                                        </p:attrNameLst>
                                      </p:cBhvr>
                                      <p:tavLst>
                                        <p:tav tm="0">
                                          <p:val>
                                            <p:strVal val="#ppt_x-.2"/>
                                          </p:val>
                                        </p:tav>
                                        <p:tav tm="100000">
                                          <p:val>
                                            <p:strVal val="#ppt_x"/>
                                          </p:val>
                                        </p:tav>
                                      </p:tavLst>
                                    </p:anim>
                                    <p:anim calcmode="lin" valueType="num">
                                      <p:cBhvr>
                                        <p:cTn id="65" dur="1000" fill="hold"/>
                                        <p:tgtEl>
                                          <p:spTgt spid="30623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306234"/>
                                        </p:tgtEl>
                                      </p:cBhvr>
                                    </p:animEffect>
                                  </p:childTnLst>
                                </p:cTn>
                              </p:par>
                            </p:childTnLst>
                          </p:cTn>
                        </p:par>
                        <p:par>
                          <p:cTn id="67" fill="hold" nodeType="afterGroup">
                            <p:stCondLst>
                              <p:cond delay="4000"/>
                            </p:stCondLst>
                            <p:childTnLst>
                              <p:par>
                                <p:cTn id="68" presetID="29" presetClass="entr" presetSubtype="0" fill="hold" grpId="0" nodeType="afterEffect">
                                  <p:stCondLst>
                                    <p:cond delay="0"/>
                                  </p:stCondLst>
                                  <p:childTnLst>
                                    <p:set>
                                      <p:cBhvr>
                                        <p:cTn id="69" dur="1" fill="hold">
                                          <p:stCondLst>
                                            <p:cond delay="0"/>
                                          </p:stCondLst>
                                        </p:cTn>
                                        <p:tgtEl>
                                          <p:spTgt spid="306235"/>
                                        </p:tgtEl>
                                        <p:attrNameLst>
                                          <p:attrName>style.visibility</p:attrName>
                                        </p:attrNameLst>
                                      </p:cBhvr>
                                      <p:to>
                                        <p:strVal val="visible"/>
                                      </p:to>
                                    </p:set>
                                    <p:anim calcmode="lin" valueType="num">
                                      <p:cBhvr>
                                        <p:cTn id="70" dur="1000" fill="hold"/>
                                        <p:tgtEl>
                                          <p:spTgt spid="306235"/>
                                        </p:tgtEl>
                                        <p:attrNameLst>
                                          <p:attrName>ppt_x</p:attrName>
                                        </p:attrNameLst>
                                      </p:cBhvr>
                                      <p:tavLst>
                                        <p:tav tm="0">
                                          <p:val>
                                            <p:strVal val="#ppt_x-.2"/>
                                          </p:val>
                                        </p:tav>
                                        <p:tav tm="100000">
                                          <p:val>
                                            <p:strVal val="#ppt_x"/>
                                          </p:val>
                                        </p:tav>
                                      </p:tavLst>
                                    </p:anim>
                                    <p:anim calcmode="lin" valueType="num">
                                      <p:cBhvr>
                                        <p:cTn id="71" dur="1000" fill="hold"/>
                                        <p:tgtEl>
                                          <p:spTgt spid="306235"/>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06235"/>
                                        </p:tgtEl>
                                      </p:cBhvr>
                                    </p:animEffect>
                                  </p:childTnLst>
                                </p:cTn>
                              </p:par>
                            </p:childTnLst>
                          </p:cTn>
                        </p:par>
                        <p:par>
                          <p:cTn id="73" fill="hold" nodeType="afterGroup">
                            <p:stCondLst>
                              <p:cond delay="5000"/>
                            </p:stCondLst>
                            <p:childTnLst>
                              <p:par>
                                <p:cTn id="74" presetID="29" presetClass="entr" presetSubtype="0" fill="hold" grpId="0" nodeType="afterEffect">
                                  <p:stCondLst>
                                    <p:cond delay="0"/>
                                  </p:stCondLst>
                                  <p:childTnLst>
                                    <p:set>
                                      <p:cBhvr>
                                        <p:cTn id="75" dur="1" fill="hold">
                                          <p:stCondLst>
                                            <p:cond delay="0"/>
                                          </p:stCondLst>
                                        </p:cTn>
                                        <p:tgtEl>
                                          <p:spTgt spid="306236"/>
                                        </p:tgtEl>
                                        <p:attrNameLst>
                                          <p:attrName>style.visibility</p:attrName>
                                        </p:attrNameLst>
                                      </p:cBhvr>
                                      <p:to>
                                        <p:strVal val="visible"/>
                                      </p:to>
                                    </p:set>
                                    <p:anim calcmode="lin" valueType="num">
                                      <p:cBhvr>
                                        <p:cTn id="76" dur="1000" fill="hold"/>
                                        <p:tgtEl>
                                          <p:spTgt spid="306236"/>
                                        </p:tgtEl>
                                        <p:attrNameLst>
                                          <p:attrName>ppt_x</p:attrName>
                                        </p:attrNameLst>
                                      </p:cBhvr>
                                      <p:tavLst>
                                        <p:tav tm="0">
                                          <p:val>
                                            <p:strVal val="#ppt_x-.2"/>
                                          </p:val>
                                        </p:tav>
                                        <p:tav tm="100000">
                                          <p:val>
                                            <p:strVal val="#ppt_x"/>
                                          </p:val>
                                        </p:tav>
                                      </p:tavLst>
                                    </p:anim>
                                    <p:anim calcmode="lin" valueType="num">
                                      <p:cBhvr>
                                        <p:cTn id="77" dur="1000" fill="hold"/>
                                        <p:tgtEl>
                                          <p:spTgt spid="306236"/>
                                        </p:tgtEl>
                                        <p:attrNameLst>
                                          <p:attrName>ppt_y</p:attrName>
                                        </p:attrNameLst>
                                      </p:cBhvr>
                                      <p:tavLst>
                                        <p:tav tm="0">
                                          <p:val>
                                            <p:strVal val="#ppt_y"/>
                                          </p:val>
                                        </p:tav>
                                        <p:tav tm="100000">
                                          <p:val>
                                            <p:strVal val="#ppt_y"/>
                                          </p:val>
                                        </p:tav>
                                      </p:tavLst>
                                    </p:anim>
                                    <p:animEffect transition="in" filter="wipe(right)" prLst="gradientSize: 0.1">
                                      <p:cBhvr>
                                        <p:cTn id="78" dur="1000"/>
                                        <p:tgtEl>
                                          <p:spTgt spid="306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5" grpId="0" animBg="1"/>
      <p:bldP spid="306226" grpId="0" animBg="1"/>
      <p:bldP spid="306233" grpId="0" animBg="1"/>
      <p:bldP spid="306234" grpId="0" animBg="1"/>
      <p:bldP spid="306235" grpId="0" animBg="1"/>
      <p:bldP spid="3062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493713"/>
            <a:ext cx="777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sng"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Bài 17</a:t>
            </a:r>
            <a:r>
              <a:rPr kumimoji="0" lang="en-US" altLang="en-US" sz="2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r>
              <a:rPr kumimoji="0" lang="en-US" altLang="en-US" sz="2000" b="1" i="0" u="none" strike="noStrike" kern="1200" cap="none" spc="0" normalizeH="0" baseline="0" noProof="0" smtClean="0">
                <a:ln>
                  <a:noFill/>
                </a:ln>
                <a:solidFill>
                  <a:srgbClr val="9933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rPr>
              <a:t>VÙNG TRUNG DU VÀ MIỀN NÚI BẮC BỘ</a:t>
            </a:r>
          </a:p>
        </p:txBody>
      </p:sp>
      <p:sp>
        <p:nvSpPr>
          <p:cNvPr id="7171" name="Text Box 4"/>
          <p:cNvSpPr txBox="1">
            <a:spLocks noChangeArrowheads="1"/>
          </p:cNvSpPr>
          <p:nvPr/>
        </p:nvSpPr>
        <p:spPr bwMode="auto">
          <a:xfrm>
            <a:off x="228600" y="1516063"/>
            <a:ext cx="86106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2. Nông nghiệp:</a:t>
            </a:r>
          </a:p>
          <a:p>
            <a:pPr algn="just"/>
            <a:r>
              <a:rPr lang="en-US" dirty="0">
                <a:latin typeface="Times  New Roman"/>
              </a:rPr>
              <a:t>- </a:t>
            </a:r>
            <a:r>
              <a:rPr lang="en-US" dirty="0" err="1">
                <a:latin typeface="Times  New Roman"/>
              </a:rPr>
              <a:t>Lúa</a:t>
            </a:r>
            <a:r>
              <a:rPr lang="en-US" dirty="0">
                <a:latin typeface="Times  New Roman"/>
              </a:rPr>
              <a:t> </a:t>
            </a:r>
            <a:r>
              <a:rPr lang="en-US" dirty="0" err="1">
                <a:latin typeface="Times  New Roman"/>
              </a:rPr>
              <a:t>ngô</a:t>
            </a:r>
            <a:r>
              <a:rPr lang="en-US" dirty="0">
                <a:latin typeface="Times  New Roman"/>
              </a:rPr>
              <a:t> </a:t>
            </a:r>
            <a:r>
              <a:rPr lang="en-US" dirty="0" err="1">
                <a:latin typeface="Times  New Roman"/>
              </a:rPr>
              <a:t>là</a:t>
            </a:r>
            <a:r>
              <a:rPr lang="en-US" dirty="0">
                <a:latin typeface="Times  New Roman"/>
              </a:rPr>
              <a:t> </a:t>
            </a:r>
            <a:r>
              <a:rPr lang="en-US" dirty="0" err="1">
                <a:latin typeface="Times  New Roman"/>
              </a:rPr>
              <a:t>cây</a:t>
            </a:r>
            <a:r>
              <a:rPr lang="en-US" dirty="0">
                <a:latin typeface="Times  New Roman"/>
              </a:rPr>
              <a:t> </a:t>
            </a:r>
            <a:r>
              <a:rPr lang="en-US" dirty="0" err="1">
                <a:latin typeface="Times  New Roman"/>
              </a:rPr>
              <a:t>lương</a:t>
            </a:r>
            <a:r>
              <a:rPr lang="en-US" dirty="0">
                <a:latin typeface="Times  New Roman"/>
              </a:rPr>
              <a:t> </a:t>
            </a:r>
            <a:r>
              <a:rPr lang="en-US" dirty="0" err="1">
                <a:latin typeface="Times  New Roman"/>
              </a:rPr>
              <a:t>thực</a:t>
            </a:r>
            <a:r>
              <a:rPr lang="en-US" dirty="0">
                <a:latin typeface="Times  New Roman"/>
              </a:rPr>
              <a:t> </a:t>
            </a:r>
            <a:r>
              <a:rPr lang="en-US" dirty="0" err="1">
                <a:latin typeface="Times  New Roman"/>
              </a:rPr>
              <a:t>chính</a:t>
            </a:r>
            <a:r>
              <a:rPr lang="en-US" dirty="0">
                <a:latin typeface="Times  New Roman"/>
              </a:rPr>
              <a:t>. </a:t>
            </a:r>
            <a:r>
              <a:rPr lang="en-US" dirty="0" err="1">
                <a:latin typeface="Times  New Roman"/>
              </a:rPr>
              <a:t>Ngoài</a:t>
            </a:r>
            <a:r>
              <a:rPr lang="en-US" dirty="0">
                <a:latin typeface="Times  New Roman"/>
              </a:rPr>
              <a:t> </a:t>
            </a:r>
            <a:r>
              <a:rPr lang="en-US" dirty="0" err="1">
                <a:latin typeface="Times  New Roman"/>
              </a:rPr>
              <a:t>ra</a:t>
            </a:r>
            <a:r>
              <a:rPr lang="en-US" dirty="0">
                <a:latin typeface="Times  New Roman"/>
              </a:rPr>
              <a:t>, </a:t>
            </a:r>
            <a:r>
              <a:rPr lang="en-US" dirty="0" err="1">
                <a:latin typeface="Times  New Roman"/>
              </a:rPr>
              <a:t>còn</a:t>
            </a:r>
            <a:r>
              <a:rPr lang="en-US" dirty="0">
                <a:latin typeface="Times  New Roman"/>
              </a:rPr>
              <a:t> </a:t>
            </a:r>
            <a:r>
              <a:rPr lang="en-US" dirty="0" err="1">
                <a:latin typeface="Times  New Roman"/>
              </a:rPr>
              <a:t>có</a:t>
            </a:r>
            <a:r>
              <a:rPr lang="en-US" dirty="0">
                <a:latin typeface="Times  New Roman"/>
              </a:rPr>
              <a:t> </a:t>
            </a:r>
            <a:r>
              <a:rPr lang="en-US" dirty="0" err="1">
                <a:latin typeface="Times  New Roman"/>
              </a:rPr>
              <a:t>chè</a:t>
            </a:r>
            <a:r>
              <a:rPr lang="en-US" dirty="0">
                <a:latin typeface="Times  New Roman"/>
              </a:rPr>
              <a:t>, </a:t>
            </a:r>
            <a:r>
              <a:rPr lang="en-US" dirty="0" err="1">
                <a:latin typeface="Times  New Roman"/>
              </a:rPr>
              <a:t>hồi</a:t>
            </a:r>
            <a:r>
              <a:rPr lang="en-US" dirty="0">
                <a:latin typeface="Times  New Roman"/>
              </a:rPr>
              <a:t>, </a:t>
            </a:r>
            <a:r>
              <a:rPr lang="en-US" dirty="0" err="1">
                <a:latin typeface="Times  New Roman"/>
              </a:rPr>
              <a:t>hoa</a:t>
            </a:r>
            <a:r>
              <a:rPr lang="en-US" dirty="0">
                <a:latin typeface="Times  New Roman"/>
              </a:rPr>
              <a:t> </a:t>
            </a:r>
            <a:r>
              <a:rPr lang="en-US" dirty="0" err="1">
                <a:latin typeface="Times  New Roman"/>
              </a:rPr>
              <a:t>quả</a:t>
            </a:r>
            <a:r>
              <a:rPr lang="en-US" dirty="0">
                <a:latin typeface="Times  New Roman"/>
              </a:rPr>
              <a:t> …</a:t>
            </a:r>
          </a:p>
          <a:p>
            <a:pPr algn="just"/>
            <a:r>
              <a:rPr lang="en-US" dirty="0">
                <a:latin typeface="Times  New Roman"/>
              </a:rPr>
              <a:t> - </a:t>
            </a:r>
            <a:r>
              <a:rPr lang="en-US" dirty="0" err="1">
                <a:latin typeface="Times  New Roman"/>
              </a:rPr>
              <a:t>Chăn</a:t>
            </a:r>
            <a:r>
              <a:rPr lang="en-US" dirty="0">
                <a:latin typeface="Times  New Roman"/>
              </a:rPr>
              <a:t> </a:t>
            </a:r>
            <a:r>
              <a:rPr lang="en-US" dirty="0" err="1">
                <a:latin typeface="Times  New Roman"/>
              </a:rPr>
              <a:t>nuôi</a:t>
            </a:r>
            <a:r>
              <a:rPr lang="en-US" dirty="0">
                <a:latin typeface="Times  New Roman"/>
              </a:rPr>
              <a:t>: </a:t>
            </a:r>
            <a:r>
              <a:rPr lang="en-US" dirty="0" err="1">
                <a:latin typeface="Times  New Roman"/>
              </a:rPr>
              <a:t>Đàn</a:t>
            </a:r>
            <a:r>
              <a:rPr lang="en-US" dirty="0">
                <a:latin typeface="Times  New Roman"/>
              </a:rPr>
              <a:t> </a:t>
            </a:r>
            <a:r>
              <a:rPr lang="en-US" dirty="0" err="1">
                <a:latin typeface="Times  New Roman"/>
              </a:rPr>
              <a:t>trâu</a:t>
            </a:r>
            <a:r>
              <a:rPr lang="en-US" dirty="0">
                <a:latin typeface="Times  New Roman"/>
              </a:rPr>
              <a:t> </a:t>
            </a:r>
            <a:r>
              <a:rPr lang="en-US" dirty="0" err="1">
                <a:latin typeface="Times  New Roman"/>
              </a:rPr>
              <a:t>chiếm</a:t>
            </a:r>
            <a:r>
              <a:rPr lang="en-US" dirty="0">
                <a:latin typeface="Times  New Roman"/>
              </a:rPr>
              <a:t> </a:t>
            </a:r>
            <a:r>
              <a:rPr lang="en-US" dirty="0" err="1">
                <a:latin typeface="Times  New Roman"/>
              </a:rPr>
              <a:t>tỉ</a:t>
            </a:r>
            <a:r>
              <a:rPr lang="en-US" dirty="0">
                <a:latin typeface="Times  New Roman"/>
              </a:rPr>
              <a:t> </a:t>
            </a:r>
            <a:r>
              <a:rPr lang="en-US" dirty="0" err="1">
                <a:latin typeface="Times  New Roman"/>
              </a:rPr>
              <a:t>trọng</a:t>
            </a:r>
            <a:r>
              <a:rPr lang="en-US" dirty="0">
                <a:latin typeface="Times  New Roman"/>
              </a:rPr>
              <a:t> </a:t>
            </a:r>
            <a:r>
              <a:rPr lang="en-US" dirty="0" err="1">
                <a:latin typeface="Times  New Roman"/>
              </a:rPr>
              <a:t>lớn</a:t>
            </a:r>
            <a:r>
              <a:rPr lang="en-US" dirty="0">
                <a:latin typeface="Times  New Roman"/>
              </a:rPr>
              <a:t> </a:t>
            </a:r>
            <a:r>
              <a:rPr lang="en-US" dirty="0" err="1">
                <a:latin typeface="Times  New Roman"/>
              </a:rPr>
              <a:t>nhất</a:t>
            </a:r>
            <a:r>
              <a:rPr lang="en-US" dirty="0">
                <a:latin typeface="Times  New Roman"/>
              </a:rPr>
              <a:t> </a:t>
            </a:r>
            <a:r>
              <a:rPr lang="en-US" dirty="0" err="1">
                <a:latin typeface="Times  New Roman"/>
              </a:rPr>
              <a:t>cả</a:t>
            </a:r>
            <a:r>
              <a:rPr lang="en-US" dirty="0">
                <a:latin typeface="Times  New Roman"/>
              </a:rPr>
              <a:t> </a:t>
            </a:r>
            <a:r>
              <a:rPr lang="en-US" dirty="0" err="1">
                <a:latin typeface="Times  New Roman"/>
              </a:rPr>
              <a:t>nước</a:t>
            </a:r>
            <a:r>
              <a:rPr lang="en-US" dirty="0">
                <a:latin typeface="Times  New Roman"/>
              </a:rPr>
              <a:t> (57,3%), </a:t>
            </a:r>
            <a:r>
              <a:rPr lang="en-US" dirty="0" err="1">
                <a:latin typeface="Times  New Roman"/>
              </a:rPr>
              <a:t>chăn</a:t>
            </a:r>
            <a:r>
              <a:rPr lang="en-US" dirty="0">
                <a:latin typeface="Times  New Roman"/>
              </a:rPr>
              <a:t> </a:t>
            </a:r>
            <a:r>
              <a:rPr lang="en-US" dirty="0" err="1">
                <a:latin typeface="Times  New Roman"/>
              </a:rPr>
              <a:t>nuôi</a:t>
            </a:r>
            <a:r>
              <a:rPr lang="en-US" dirty="0">
                <a:latin typeface="Times  New Roman"/>
              </a:rPr>
              <a:t> </a:t>
            </a:r>
            <a:r>
              <a:rPr lang="en-US" dirty="0" err="1">
                <a:latin typeface="Times  New Roman"/>
              </a:rPr>
              <a:t>lợn</a:t>
            </a:r>
            <a:r>
              <a:rPr lang="en-US" dirty="0">
                <a:latin typeface="Times  New Roman"/>
              </a:rPr>
              <a:t> </a:t>
            </a:r>
            <a:r>
              <a:rPr lang="en-US" dirty="0" err="1">
                <a:latin typeface="Times  New Roman"/>
              </a:rPr>
              <a:t>cũng</a:t>
            </a:r>
            <a:r>
              <a:rPr lang="en-US" dirty="0">
                <a:latin typeface="Times  New Roman"/>
              </a:rPr>
              <a:t> </a:t>
            </a:r>
            <a:r>
              <a:rPr lang="en-US" dirty="0" err="1">
                <a:latin typeface="Times  New Roman"/>
              </a:rPr>
              <a:t>phát</a:t>
            </a:r>
            <a:r>
              <a:rPr lang="en-US" dirty="0">
                <a:latin typeface="Times  New Roman"/>
              </a:rPr>
              <a:t> </a:t>
            </a:r>
            <a:r>
              <a:rPr lang="en-US" dirty="0" err="1">
                <a:latin typeface="Times  New Roman"/>
              </a:rPr>
              <a:t>triển</a:t>
            </a:r>
            <a:r>
              <a:rPr lang="en-US" dirty="0">
                <a:latin typeface="Times  New Roman"/>
              </a:rPr>
              <a:t> .</a:t>
            </a:r>
          </a:p>
          <a:p>
            <a:pPr algn="just"/>
            <a:r>
              <a:rPr lang="en-US" dirty="0">
                <a:latin typeface="Times  New Roman"/>
              </a:rPr>
              <a:t>- </a:t>
            </a:r>
            <a:r>
              <a:rPr lang="en-US" dirty="0" err="1">
                <a:latin typeface="Times  New Roman"/>
              </a:rPr>
              <a:t>Nghề</a:t>
            </a:r>
            <a:r>
              <a:rPr lang="en-US" dirty="0">
                <a:latin typeface="Times  New Roman"/>
              </a:rPr>
              <a:t> </a:t>
            </a:r>
            <a:r>
              <a:rPr lang="en-US" dirty="0" err="1">
                <a:latin typeface="Times  New Roman"/>
              </a:rPr>
              <a:t>rừng</a:t>
            </a:r>
            <a:r>
              <a:rPr lang="en-US" dirty="0">
                <a:latin typeface="Times  New Roman"/>
              </a:rPr>
              <a:t>: </a:t>
            </a:r>
            <a:r>
              <a:rPr lang="en-US" dirty="0" err="1">
                <a:latin typeface="Times  New Roman"/>
              </a:rPr>
              <a:t>phát</a:t>
            </a:r>
            <a:r>
              <a:rPr lang="en-US" dirty="0">
                <a:latin typeface="Times  New Roman"/>
              </a:rPr>
              <a:t> </a:t>
            </a:r>
            <a:r>
              <a:rPr lang="en-US" dirty="0" err="1">
                <a:latin typeface="Times  New Roman"/>
              </a:rPr>
              <a:t>triển</a:t>
            </a:r>
            <a:r>
              <a:rPr lang="en-US" dirty="0">
                <a:latin typeface="Times  New Roman"/>
              </a:rPr>
              <a:t> </a:t>
            </a:r>
            <a:r>
              <a:rPr lang="en-US" dirty="0" err="1">
                <a:latin typeface="Times  New Roman"/>
              </a:rPr>
              <a:t>mạnh</a:t>
            </a:r>
            <a:r>
              <a:rPr lang="en-US" dirty="0">
                <a:latin typeface="Times  New Roman"/>
              </a:rPr>
              <a:t> </a:t>
            </a:r>
            <a:r>
              <a:rPr lang="en-US" dirty="0" err="1">
                <a:latin typeface="Times  New Roman"/>
              </a:rPr>
              <a:t>theo</a:t>
            </a:r>
            <a:r>
              <a:rPr lang="en-US" dirty="0">
                <a:latin typeface="Times  New Roman"/>
              </a:rPr>
              <a:t> </a:t>
            </a:r>
            <a:r>
              <a:rPr lang="en-US" dirty="0" err="1">
                <a:latin typeface="Times  New Roman"/>
              </a:rPr>
              <a:t>hướng</a:t>
            </a:r>
            <a:r>
              <a:rPr lang="en-US" dirty="0">
                <a:latin typeface="Times  New Roman"/>
              </a:rPr>
              <a:t> </a:t>
            </a:r>
            <a:r>
              <a:rPr lang="en-US" dirty="0" err="1">
                <a:latin typeface="Times  New Roman"/>
              </a:rPr>
              <a:t>nông</a:t>
            </a:r>
            <a:r>
              <a:rPr lang="en-US" dirty="0">
                <a:latin typeface="Times  New Roman"/>
              </a:rPr>
              <a:t> – </a:t>
            </a:r>
            <a:r>
              <a:rPr lang="en-US" dirty="0" err="1">
                <a:latin typeface="Times  New Roman"/>
              </a:rPr>
              <a:t>lâm</a:t>
            </a:r>
            <a:r>
              <a:rPr lang="en-US" dirty="0">
                <a:latin typeface="Times  New Roman"/>
              </a:rPr>
              <a:t> </a:t>
            </a:r>
            <a:r>
              <a:rPr lang="en-US" dirty="0" err="1">
                <a:latin typeface="Times  New Roman"/>
              </a:rPr>
              <a:t>kết</a:t>
            </a:r>
            <a:r>
              <a:rPr lang="en-US" dirty="0">
                <a:latin typeface="Times  New Roman"/>
              </a:rPr>
              <a:t> </a:t>
            </a:r>
            <a:r>
              <a:rPr lang="en-US" dirty="0" err="1">
                <a:latin typeface="Times  New Roman"/>
              </a:rPr>
              <a:t>hợp</a:t>
            </a:r>
            <a:r>
              <a:rPr lang="en-US" dirty="0">
                <a:latin typeface="Times  New Roman"/>
              </a:rPr>
              <a:t>.</a:t>
            </a:r>
          </a:p>
          <a:p>
            <a:pPr algn="just"/>
            <a:r>
              <a:rPr lang="en-US" dirty="0">
                <a:latin typeface="Times  New Roman"/>
              </a:rPr>
              <a:t>- </a:t>
            </a:r>
            <a:r>
              <a:rPr lang="en-US" dirty="0" err="1">
                <a:latin typeface="Times  New Roman"/>
              </a:rPr>
              <a:t>Nghề</a:t>
            </a:r>
            <a:r>
              <a:rPr lang="en-US" dirty="0">
                <a:latin typeface="Times  New Roman"/>
              </a:rPr>
              <a:t> </a:t>
            </a:r>
            <a:r>
              <a:rPr lang="en-US" dirty="0" err="1">
                <a:latin typeface="Times  New Roman"/>
              </a:rPr>
              <a:t>nuôi</a:t>
            </a:r>
            <a:r>
              <a:rPr lang="en-US" dirty="0">
                <a:latin typeface="Times  New Roman"/>
              </a:rPr>
              <a:t> </a:t>
            </a:r>
            <a:r>
              <a:rPr lang="en-US" dirty="0" err="1">
                <a:latin typeface="Times  New Roman"/>
              </a:rPr>
              <a:t>tôm</a:t>
            </a:r>
            <a:r>
              <a:rPr lang="en-US" dirty="0">
                <a:latin typeface="Times  New Roman"/>
              </a:rPr>
              <a:t>, </a:t>
            </a:r>
            <a:r>
              <a:rPr lang="en-US" dirty="0" err="1">
                <a:latin typeface="Times  New Roman"/>
              </a:rPr>
              <a:t>cá</a:t>
            </a:r>
            <a:r>
              <a:rPr lang="en-US" dirty="0">
                <a:latin typeface="Times  New Roman"/>
              </a:rPr>
              <a:t> </a:t>
            </a:r>
            <a:r>
              <a:rPr lang="en-US" dirty="0" err="1">
                <a:latin typeface="Times  New Roman"/>
              </a:rPr>
              <a:t>trên</a:t>
            </a:r>
            <a:r>
              <a:rPr lang="en-US" dirty="0">
                <a:latin typeface="Times  New Roman"/>
              </a:rPr>
              <a:t> </a:t>
            </a:r>
            <a:r>
              <a:rPr lang="en-US" dirty="0" err="1">
                <a:latin typeface="Times  New Roman"/>
              </a:rPr>
              <a:t>ao</a:t>
            </a:r>
            <a:r>
              <a:rPr lang="en-US" dirty="0">
                <a:latin typeface="Times  New Roman"/>
              </a:rPr>
              <a:t> </a:t>
            </a:r>
            <a:r>
              <a:rPr lang="en-US" dirty="0" err="1">
                <a:latin typeface="Times  New Roman"/>
              </a:rPr>
              <a:t>hồ</a:t>
            </a:r>
            <a:r>
              <a:rPr lang="en-US" dirty="0">
                <a:latin typeface="Times  New Roman"/>
              </a:rPr>
              <a:t>, </a:t>
            </a:r>
            <a:r>
              <a:rPr lang="en-US" dirty="0" err="1">
                <a:latin typeface="Times  New Roman"/>
              </a:rPr>
              <a:t>đầm</a:t>
            </a:r>
            <a:r>
              <a:rPr lang="en-US" dirty="0">
                <a:latin typeface="Times  New Roman"/>
              </a:rPr>
              <a:t> </a:t>
            </a:r>
            <a:r>
              <a:rPr lang="en-US" dirty="0" err="1">
                <a:latin typeface="Times  New Roman"/>
              </a:rPr>
              <a:t>và</a:t>
            </a:r>
            <a:r>
              <a:rPr lang="en-US" dirty="0">
                <a:latin typeface="Times  New Roman"/>
              </a:rPr>
              <a:t> </a:t>
            </a:r>
            <a:r>
              <a:rPr lang="en-US" dirty="0" err="1">
                <a:latin typeface="Times  New Roman"/>
              </a:rPr>
              <a:t>vùng</a:t>
            </a:r>
            <a:r>
              <a:rPr lang="en-US" dirty="0">
                <a:latin typeface="Times  New Roman"/>
              </a:rPr>
              <a:t> </a:t>
            </a:r>
            <a:r>
              <a:rPr lang="en-US" dirty="0" err="1">
                <a:latin typeface="Times  New Roman"/>
              </a:rPr>
              <a:t>nước</a:t>
            </a:r>
            <a:r>
              <a:rPr lang="en-US" dirty="0">
                <a:latin typeface="Times  New Roman"/>
              </a:rPr>
              <a:t> </a:t>
            </a:r>
            <a:r>
              <a:rPr lang="en-US" dirty="0" err="1">
                <a:latin typeface="Times  New Roman"/>
              </a:rPr>
              <a:t>mặn</a:t>
            </a:r>
            <a:r>
              <a:rPr lang="en-US" dirty="0">
                <a:latin typeface="Times  New Roman"/>
              </a:rPr>
              <a:t>, </a:t>
            </a:r>
            <a:r>
              <a:rPr lang="en-US" dirty="0" err="1">
                <a:latin typeface="Times  New Roman"/>
              </a:rPr>
              <a:t>nước</a:t>
            </a:r>
            <a:r>
              <a:rPr lang="en-US" dirty="0">
                <a:latin typeface="Times  New Roman"/>
              </a:rPr>
              <a:t> </a:t>
            </a:r>
            <a:r>
              <a:rPr lang="en-US" dirty="0" err="1">
                <a:latin typeface="Times  New Roman"/>
              </a:rPr>
              <a:t>lợ</a:t>
            </a:r>
            <a:r>
              <a:rPr lang="en-US" dirty="0">
                <a:latin typeface="Times  New Roman"/>
              </a:rPr>
              <a:t> (</a:t>
            </a:r>
            <a:r>
              <a:rPr lang="en-US" dirty="0" err="1">
                <a:latin typeface="Times  New Roman"/>
              </a:rPr>
              <a:t>Quảng</a:t>
            </a:r>
            <a:r>
              <a:rPr lang="en-US" dirty="0">
                <a:latin typeface="Times  New Roman"/>
              </a:rPr>
              <a:t> </a:t>
            </a:r>
            <a:r>
              <a:rPr lang="en-US" dirty="0" err="1">
                <a:latin typeface="Times  New Roman"/>
              </a:rPr>
              <a:t>Ninh</a:t>
            </a:r>
            <a:r>
              <a:rPr lang="en-US" dirty="0">
                <a:latin typeface="Times  New Roman"/>
              </a:rPr>
              <a:t>) </a:t>
            </a:r>
            <a:r>
              <a:rPr lang="en-US" dirty="0" err="1">
                <a:latin typeface="Times  New Roman"/>
              </a:rPr>
              <a:t>đang</a:t>
            </a:r>
            <a:r>
              <a:rPr lang="en-US" dirty="0">
                <a:latin typeface="Times  New Roman"/>
              </a:rPr>
              <a:t> </a:t>
            </a:r>
            <a:r>
              <a:rPr lang="en-US" dirty="0" err="1">
                <a:latin typeface="Times  New Roman"/>
              </a:rPr>
              <a:t>phát</a:t>
            </a:r>
            <a:r>
              <a:rPr lang="en-US" dirty="0">
                <a:latin typeface="Times  New Roman"/>
              </a:rPr>
              <a:t> </a:t>
            </a:r>
            <a:r>
              <a:rPr lang="en-US" dirty="0" err="1">
                <a:latin typeface="Times  New Roman"/>
              </a:rPr>
              <a:t>triển</a:t>
            </a:r>
            <a:r>
              <a:rPr lang="en-US" dirty="0">
                <a:latin typeface="Times  New Roman"/>
              </a:rPr>
              <a:t>.</a:t>
            </a:r>
          </a:p>
          <a:p>
            <a:endPar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endParaRPr>
          </a:p>
        </p:txBody>
      </p:sp>
      <p:pic>
        <p:nvPicPr>
          <p:cNvPr id="61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74638"/>
            <a:ext cx="121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73038"/>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113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38200" y="572501"/>
            <a:ext cx="7848600" cy="2331407"/>
          </a:xfrm>
          <a:prstGeom prst="rect">
            <a:avLst/>
          </a:prstGeom>
          <a:solidFill>
            <a:schemeClr val="bg1"/>
          </a:solid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ô </a:t>
            </a:r>
            <a:r>
              <a:rPr lang="en-US" sz="2800" dirty="0" err="1" smtClean="0">
                <a:latin typeface="Times New Roman" pitchFamily="18" charset="0"/>
                <a:cs typeface="Times New Roman" pitchFamily="18" charset="0"/>
              </a:rPr>
              <a:t>tô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Lào</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cửa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khẩu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trọng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Hữu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5" name="Picture 4" descr="1anipt1a">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646" y="1104757"/>
            <a:ext cx="762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8"/>
          <p:cNvSpPr txBox="1">
            <a:spLocks noChangeArrowheads="1"/>
          </p:cNvSpPr>
          <p:nvPr/>
        </p:nvSpPr>
        <p:spPr bwMode="auto">
          <a:xfrm>
            <a:off x="136814" y="55418"/>
            <a:ext cx="16002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vi-VN" sz="2400" b="1" dirty="0" smtClean="0">
                <a:solidFill>
                  <a:srgbClr val="FF0000"/>
                </a:solidFill>
                <a:latin typeface="Times New Roman" pitchFamily="18" charset="0"/>
              </a:rPr>
              <a:t>3. Dịch vụ:</a:t>
            </a:r>
            <a:endParaRPr lang="en-US" sz="2400" b="1" dirty="0">
              <a:solidFill>
                <a:srgbClr val="FF0000"/>
              </a:solidFill>
              <a:latin typeface="Times New Roman" pitchFamily="18" charset="0"/>
            </a:endParaRPr>
          </a:p>
        </p:txBody>
      </p:sp>
    </p:spTree>
    <p:extLst>
      <p:ext uri="{BB962C8B-B14F-4D97-AF65-F5344CB8AC3E}">
        <p14:creationId xmlns:p14="http://schemas.microsoft.com/office/powerpoint/2010/main" val="20311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2" presetClass="exit" presetSubtype="4" fill="hold" nodeType="with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990600"/>
            <a:ext cx="838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vi-VN" sz="2400"/>
          </a:p>
        </p:txBody>
      </p:sp>
      <p:pic>
        <p:nvPicPr>
          <p:cNvPr id="321539" name="Picture 3" descr="tantrao[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0" name="Picture 4" descr="Hang-Pacb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520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1" name="Picture 5" descr="ĐỀN HÙNG PHÚ THỌ"/>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6" descr="090803hamchihuydb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7"/>
          <p:cNvSpPr txBox="1">
            <a:spLocks noChangeArrowheads="1"/>
          </p:cNvSpPr>
          <p:nvPr/>
        </p:nvSpPr>
        <p:spPr bwMode="auto">
          <a:xfrm>
            <a:off x="1295400" y="3733800"/>
            <a:ext cx="18288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en-US" sz="2400" b="1">
              <a:solidFill>
                <a:srgbClr val="FF0000"/>
              </a:solidFill>
              <a:latin typeface="Times New Roman" pitchFamily="18" charset="0"/>
            </a:endParaRPr>
          </a:p>
        </p:txBody>
      </p:sp>
      <p:sp>
        <p:nvSpPr>
          <p:cNvPr id="32776" name="Text Box 8"/>
          <p:cNvSpPr txBox="1">
            <a:spLocks noChangeArrowheads="1"/>
          </p:cNvSpPr>
          <p:nvPr/>
        </p:nvSpPr>
        <p:spPr bwMode="auto">
          <a:xfrm>
            <a:off x="4114800" y="457201"/>
            <a:ext cx="563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endParaRPr lang="en-US"/>
          </a:p>
        </p:txBody>
      </p:sp>
      <p:sp>
        <p:nvSpPr>
          <p:cNvPr id="321545" name="Text Box 9"/>
          <p:cNvSpPr txBox="1">
            <a:spLocks noChangeArrowheads="1"/>
          </p:cNvSpPr>
          <p:nvPr/>
        </p:nvSpPr>
        <p:spPr bwMode="auto">
          <a:xfrm>
            <a:off x="1828800" y="3276600"/>
            <a:ext cx="51054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a:solidFill>
                  <a:srgbClr val="FF0000"/>
                </a:solidFill>
                <a:latin typeface="Times New Roman" pitchFamily="18" charset="0"/>
              </a:rPr>
              <a:t>DU LỊCH HƯỚNG VỀ CỘI NGUỒN</a:t>
            </a:r>
          </a:p>
        </p:txBody>
      </p:sp>
      <p:pic>
        <p:nvPicPr>
          <p:cNvPr id="321546" name="Picture 10" descr="bang-tuyet-2"/>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7" name="Text Box 11"/>
          <p:cNvSpPr txBox="1">
            <a:spLocks noChangeArrowheads="1"/>
          </p:cNvSpPr>
          <p:nvPr/>
        </p:nvSpPr>
        <p:spPr bwMode="auto">
          <a:xfrm>
            <a:off x="3505200" y="457200"/>
            <a:ext cx="419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en-US" sz="2400" b="1">
                <a:solidFill>
                  <a:srgbClr val="FF0000"/>
                </a:solidFill>
                <a:latin typeface="Times New Roman" pitchFamily="18" charset="0"/>
              </a:rPr>
              <a:t>DU LỊCH SINH THÁI SA PA</a:t>
            </a:r>
          </a:p>
        </p:txBody>
      </p:sp>
      <p:pic>
        <p:nvPicPr>
          <p:cNvPr id="321554" name="Picture 18" descr="t483079"/>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5" name="Text Box 19"/>
          <p:cNvSpPr txBox="1">
            <a:spLocks noChangeArrowheads="1"/>
          </p:cNvSpPr>
          <p:nvPr/>
        </p:nvSpPr>
        <p:spPr bwMode="auto">
          <a:xfrm>
            <a:off x="1524000" y="685801"/>
            <a:ext cx="533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algn="ctr" eaLnBrk="1" hangingPunct="1">
              <a:spcBef>
                <a:spcPct val="50000"/>
              </a:spcBef>
            </a:pPr>
            <a:r>
              <a:rPr lang="en-US" sz="2400" b="1">
                <a:solidFill>
                  <a:srgbClr val="FF0000"/>
                </a:solidFill>
                <a:latin typeface="Times New Roman" pitchFamily="18" charset="0"/>
              </a:rPr>
              <a:t>CÔNG VIÊN ĐỊA CHẤT TOÀN CẦU CAO NGUYÊN ĐÁ HÀ GIANG</a:t>
            </a:r>
          </a:p>
        </p:txBody>
      </p:sp>
      <p:pic>
        <p:nvPicPr>
          <p:cNvPr id="321564" name="Picture 28" descr="ANd9GcTe5pQrSjdGRMkOjHyuqK-ib5rnJb7jRru6pGlxYFGOnzgYE2R3kg"/>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0" y="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65" name="Picture 29" descr="images608779_a"/>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4800600" y="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66" name="Picture 30" descr="halong-bay-ca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505200"/>
            <a:ext cx="434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67" name="Picture 31" descr="dulichhalonghangdau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50520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68" name="Rectangle 32"/>
          <p:cNvSpPr>
            <a:spLocks noChangeArrowheads="1"/>
          </p:cNvSpPr>
          <p:nvPr/>
        </p:nvSpPr>
        <p:spPr bwMode="auto">
          <a:xfrm>
            <a:off x="914400" y="3276600"/>
            <a:ext cx="7285264"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2400" b="1">
                <a:solidFill>
                  <a:srgbClr val="FF0000"/>
                </a:solidFill>
                <a:latin typeface="Times New Roman" pitchFamily="18" charset="0"/>
              </a:rPr>
              <a:t>DI SẢN THIÊN NHIÊN THẾ GIỚI VỊNH HẠ LONG</a:t>
            </a:r>
          </a:p>
        </p:txBody>
      </p:sp>
      <p:sp>
        <p:nvSpPr>
          <p:cNvPr id="321569" name="Rectangle 33"/>
          <p:cNvSpPr>
            <a:spLocks noChangeArrowheads="1"/>
          </p:cNvSpPr>
          <p:nvPr/>
        </p:nvSpPr>
        <p:spPr bwMode="auto">
          <a:xfrm>
            <a:off x="1163470" y="3276601"/>
            <a:ext cx="523733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66"/>
                </a:solidFill>
                <a:latin typeface="Times New Roman" pitchFamily="18" charset="0"/>
              </a:rPr>
              <a:t>- </a:t>
            </a:r>
            <a:r>
              <a:rPr lang="en-US" sz="2400" b="1">
                <a:solidFill>
                  <a:srgbClr val="000066"/>
                </a:solidFill>
                <a:latin typeface="Times New Roman" pitchFamily="18" charset="0"/>
              </a:rPr>
              <a:t>Du lịch là thế mạnh kinh tế của </a:t>
            </a:r>
            <a:r>
              <a:rPr lang="en-US" sz="2400" b="1" smtClean="0">
                <a:solidFill>
                  <a:srgbClr val="000066"/>
                </a:solidFill>
                <a:latin typeface="Times New Roman" pitchFamily="18" charset="0"/>
              </a:rPr>
              <a:t>vùng.</a:t>
            </a:r>
            <a:endParaRPr lang="en-US" sz="2400" b="1">
              <a:solidFill>
                <a:srgbClr val="000066"/>
              </a:solidFill>
              <a:latin typeface="Times New Roman" pitchFamily="18" charset="0"/>
            </a:endParaRPr>
          </a:p>
        </p:txBody>
      </p:sp>
    </p:spTree>
    <p:extLst>
      <p:ext uri="{BB962C8B-B14F-4D97-AF65-F5344CB8AC3E}">
        <p14:creationId xmlns:p14="http://schemas.microsoft.com/office/powerpoint/2010/main" val="320240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21541"/>
                                        </p:tgtEl>
                                        <p:attrNameLst>
                                          <p:attrName>style.visibility</p:attrName>
                                        </p:attrNameLst>
                                      </p:cBhvr>
                                      <p:to>
                                        <p:strVal val="visible"/>
                                      </p:to>
                                    </p:set>
                                    <p:animEffect transition="in" filter="strips(downLeft)">
                                      <p:cBhvr>
                                        <p:cTn id="7" dur="500"/>
                                        <p:tgtEl>
                                          <p:spTgt spid="321541"/>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321539"/>
                                        </p:tgtEl>
                                        <p:attrNameLst>
                                          <p:attrName>style.visibility</p:attrName>
                                        </p:attrNameLst>
                                      </p:cBhvr>
                                      <p:to>
                                        <p:strVal val="visible"/>
                                      </p:to>
                                    </p:set>
                                    <p:animEffect transition="in" filter="strips(downLeft)">
                                      <p:cBhvr>
                                        <p:cTn id="11" dur="500"/>
                                        <p:tgtEl>
                                          <p:spTgt spid="321539"/>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21540"/>
                                        </p:tgtEl>
                                        <p:attrNameLst>
                                          <p:attrName>style.visibility</p:attrName>
                                        </p:attrNameLst>
                                      </p:cBhvr>
                                      <p:to>
                                        <p:strVal val="visible"/>
                                      </p:to>
                                    </p:set>
                                    <p:animEffect transition="in" filter="strips(downLeft)">
                                      <p:cBhvr>
                                        <p:cTn id="15" dur="500"/>
                                        <p:tgtEl>
                                          <p:spTgt spid="321540"/>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21542"/>
                                        </p:tgtEl>
                                        <p:attrNameLst>
                                          <p:attrName>style.visibility</p:attrName>
                                        </p:attrNameLst>
                                      </p:cBhvr>
                                      <p:to>
                                        <p:strVal val="visible"/>
                                      </p:to>
                                    </p:set>
                                    <p:animEffect transition="in" filter="strips(downLeft)">
                                      <p:cBhvr>
                                        <p:cTn id="19" dur="500"/>
                                        <p:tgtEl>
                                          <p:spTgt spid="321542"/>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321545">
                                            <p:bg/>
                                          </p:spTgt>
                                        </p:tgtEl>
                                        <p:attrNameLst>
                                          <p:attrName>style.visibility</p:attrName>
                                        </p:attrNameLst>
                                      </p:cBhvr>
                                      <p:to>
                                        <p:strVal val="visible"/>
                                      </p:to>
                                    </p:set>
                                    <p:animEffect transition="in" filter="strips(downRight)">
                                      <p:cBhvr>
                                        <p:cTn id="23" dur="500"/>
                                        <p:tgtEl>
                                          <p:spTgt spid="321545">
                                            <p:bg/>
                                          </p:spTgt>
                                        </p:tgtEl>
                                      </p:cBhvr>
                                    </p:animEffect>
                                  </p:childTnLst>
                                </p:cTn>
                              </p:par>
                              <p:par>
                                <p:cTn id="24" presetID="18" presetClass="entr" presetSubtype="6" fill="hold" grpId="0" nodeType="withEffect">
                                  <p:stCondLst>
                                    <p:cond delay="0"/>
                                  </p:stCondLst>
                                  <p:childTnLst>
                                    <p:set>
                                      <p:cBhvr>
                                        <p:cTn id="25" dur="1" fill="hold">
                                          <p:stCondLst>
                                            <p:cond delay="0"/>
                                          </p:stCondLst>
                                        </p:cTn>
                                        <p:tgtEl>
                                          <p:spTgt spid="321545">
                                            <p:txEl>
                                              <p:pRg st="0" end="0"/>
                                            </p:txEl>
                                          </p:spTgt>
                                        </p:tgtEl>
                                        <p:attrNameLst>
                                          <p:attrName>style.visibility</p:attrName>
                                        </p:attrNameLst>
                                      </p:cBhvr>
                                      <p:to>
                                        <p:strVal val="visible"/>
                                      </p:to>
                                    </p:set>
                                    <p:animEffect transition="in" filter="strips(downRight)">
                                      <p:cBhvr>
                                        <p:cTn id="26" dur="500"/>
                                        <p:tgtEl>
                                          <p:spTgt spid="321545">
                                            <p:txEl>
                                              <p:pRg st="0" end="0"/>
                                            </p:txEl>
                                          </p:spTgt>
                                        </p:tgtEl>
                                      </p:cBhvr>
                                    </p:animEffect>
                                  </p:childTnLst>
                                </p:cTn>
                              </p:par>
                            </p:childTnLst>
                          </p:cTn>
                        </p:par>
                        <p:par>
                          <p:cTn id="27" fill="hold" nodeType="afterGroup">
                            <p:stCondLst>
                              <p:cond delay="2500"/>
                            </p:stCondLst>
                            <p:childTnLst>
                              <p:par>
                                <p:cTn id="28" presetID="22" presetClass="emph" presetSubtype="0" repeatCount="5000" fill="hold" nodeType="afterEffect">
                                  <p:stCondLst>
                                    <p:cond delay="1000"/>
                                  </p:stCondLst>
                                  <p:childTnLst>
                                    <p:animClr clrSpc="hsl" dir="cw">
                                      <p:cBhvr override="childStyle">
                                        <p:cTn id="29" dur="500" fill="hold"/>
                                        <p:tgtEl>
                                          <p:spTgt spid="321545">
                                            <p:txEl>
                                              <p:pRg st="0" end="0"/>
                                            </p:txEl>
                                          </p:spTgt>
                                        </p:tgtEl>
                                        <p:attrNameLst>
                                          <p:attrName>style.color</p:attrName>
                                        </p:attrNameLst>
                                      </p:cBhvr>
                                      <p:by>
                                        <p:hsl h="-7200000" s="0" l="0"/>
                                      </p:by>
                                    </p:animClr>
                                    <p:animClr clrSpc="hsl" dir="cw">
                                      <p:cBhvr>
                                        <p:cTn id="30" dur="500" fill="hold"/>
                                        <p:tgtEl>
                                          <p:spTgt spid="321545">
                                            <p:txEl>
                                              <p:pRg st="0" end="0"/>
                                            </p:txEl>
                                          </p:spTgt>
                                        </p:tgtEl>
                                        <p:attrNameLst>
                                          <p:attrName>fillcolor</p:attrName>
                                        </p:attrNameLst>
                                      </p:cBhvr>
                                      <p:by>
                                        <p:hsl h="-7200000" s="0" l="0"/>
                                      </p:by>
                                    </p:animClr>
                                    <p:animClr clrSpc="hsl" dir="cw">
                                      <p:cBhvr>
                                        <p:cTn id="31" dur="500" fill="hold"/>
                                        <p:tgtEl>
                                          <p:spTgt spid="321545">
                                            <p:txEl>
                                              <p:pRg st="0" end="0"/>
                                            </p:txEl>
                                          </p:spTgt>
                                        </p:tgtEl>
                                        <p:attrNameLst>
                                          <p:attrName>stroke.color</p:attrName>
                                        </p:attrNameLst>
                                      </p:cBhvr>
                                      <p:by>
                                        <p:hsl h="-7200000" s="0" l="0"/>
                                      </p:by>
                                    </p:animClr>
                                    <p:set>
                                      <p:cBhvr>
                                        <p:cTn id="32" dur="500" fill="hold"/>
                                        <p:tgtEl>
                                          <p:spTgt spid="321545">
                                            <p:txEl>
                                              <p:pRg st="0" end="0"/>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21546"/>
                                        </p:tgtEl>
                                        <p:attrNameLst>
                                          <p:attrName>style.visibility</p:attrName>
                                        </p:attrNameLst>
                                      </p:cBhvr>
                                      <p:to>
                                        <p:strVal val="visible"/>
                                      </p:to>
                                    </p:set>
                                    <p:anim calcmode="lin" valueType="num">
                                      <p:cBhvr>
                                        <p:cTn id="37" dur="500" fill="hold"/>
                                        <p:tgtEl>
                                          <p:spTgt spid="321546"/>
                                        </p:tgtEl>
                                        <p:attrNameLst>
                                          <p:attrName>ppt_w</p:attrName>
                                        </p:attrNameLst>
                                      </p:cBhvr>
                                      <p:tavLst>
                                        <p:tav tm="0">
                                          <p:val>
                                            <p:fltVal val="0"/>
                                          </p:val>
                                        </p:tav>
                                        <p:tav tm="100000">
                                          <p:val>
                                            <p:strVal val="#ppt_w"/>
                                          </p:val>
                                        </p:tav>
                                      </p:tavLst>
                                    </p:anim>
                                    <p:anim calcmode="lin" valueType="num">
                                      <p:cBhvr>
                                        <p:cTn id="38" dur="500" fill="hold"/>
                                        <p:tgtEl>
                                          <p:spTgt spid="321546"/>
                                        </p:tgtEl>
                                        <p:attrNameLst>
                                          <p:attrName>ppt_h</p:attrName>
                                        </p:attrNameLst>
                                      </p:cBhvr>
                                      <p:tavLst>
                                        <p:tav tm="0">
                                          <p:val>
                                            <p:fltVal val="0"/>
                                          </p:val>
                                        </p:tav>
                                        <p:tav tm="100000">
                                          <p:val>
                                            <p:strVal val="#ppt_h"/>
                                          </p:val>
                                        </p:tav>
                                      </p:tavLst>
                                    </p:anim>
                                  </p:childTnLst>
                                </p:cTn>
                              </p:par>
                            </p:childTnLst>
                          </p:cTn>
                        </p:par>
                        <p:par>
                          <p:cTn id="39" fill="hold" nodeType="afterGroup">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321547"/>
                                        </p:tgtEl>
                                        <p:attrNameLst>
                                          <p:attrName>style.visibility</p:attrName>
                                        </p:attrNameLst>
                                      </p:cBhvr>
                                      <p:to>
                                        <p:strVal val="visible"/>
                                      </p:to>
                                    </p:set>
                                    <p:animEffect transition="in" filter="fade">
                                      <p:cBhvr>
                                        <p:cTn id="42" dur="1000"/>
                                        <p:tgtEl>
                                          <p:spTgt spid="321547"/>
                                        </p:tgtEl>
                                      </p:cBhvr>
                                    </p:animEffect>
                                    <p:anim calcmode="lin" valueType="num">
                                      <p:cBhvr>
                                        <p:cTn id="43" dur="1000" fill="hold"/>
                                        <p:tgtEl>
                                          <p:spTgt spid="321547"/>
                                        </p:tgtEl>
                                        <p:attrNameLst>
                                          <p:attrName>ppt_x</p:attrName>
                                        </p:attrNameLst>
                                      </p:cBhvr>
                                      <p:tavLst>
                                        <p:tav tm="0">
                                          <p:val>
                                            <p:strVal val="#ppt_x"/>
                                          </p:val>
                                        </p:tav>
                                        <p:tav tm="100000">
                                          <p:val>
                                            <p:strVal val="#ppt_x"/>
                                          </p:val>
                                        </p:tav>
                                      </p:tavLst>
                                    </p:anim>
                                    <p:anim calcmode="lin" valueType="num">
                                      <p:cBhvr>
                                        <p:cTn id="44" dur="1000" fill="hold"/>
                                        <p:tgtEl>
                                          <p:spTgt spid="321547"/>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321554"/>
                                        </p:tgtEl>
                                        <p:attrNameLst>
                                          <p:attrName>style.visibility</p:attrName>
                                        </p:attrNameLst>
                                      </p:cBhvr>
                                      <p:to>
                                        <p:strVal val="visible"/>
                                      </p:to>
                                    </p:set>
                                    <p:anim calcmode="lin" valueType="num">
                                      <p:cBhvr>
                                        <p:cTn id="49" dur="500" fill="hold"/>
                                        <p:tgtEl>
                                          <p:spTgt spid="321554"/>
                                        </p:tgtEl>
                                        <p:attrNameLst>
                                          <p:attrName>ppt_w</p:attrName>
                                        </p:attrNameLst>
                                      </p:cBhvr>
                                      <p:tavLst>
                                        <p:tav tm="0">
                                          <p:val>
                                            <p:fltVal val="0"/>
                                          </p:val>
                                        </p:tav>
                                        <p:tav tm="100000">
                                          <p:val>
                                            <p:strVal val="#ppt_w"/>
                                          </p:val>
                                        </p:tav>
                                      </p:tavLst>
                                    </p:anim>
                                    <p:anim calcmode="lin" valueType="num">
                                      <p:cBhvr>
                                        <p:cTn id="50" dur="500" fill="hold"/>
                                        <p:tgtEl>
                                          <p:spTgt spid="321554"/>
                                        </p:tgtEl>
                                        <p:attrNameLst>
                                          <p:attrName>ppt_h</p:attrName>
                                        </p:attrNameLst>
                                      </p:cBhvr>
                                      <p:tavLst>
                                        <p:tav tm="0">
                                          <p:val>
                                            <p:fltVal val="0"/>
                                          </p:val>
                                        </p:tav>
                                        <p:tav tm="100000">
                                          <p:val>
                                            <p:strVal val="#ppt_h"/>
                                          </p:val>
                                        </p:tav>
                                      </p:tavLst>
                                    </p:anim>
                                  </p:childTnLst>
                                </p:cTn>
                              </p:par>
                            </p:childTnLst>
                          </p:cTn>
                        </p:par>
                        <p:par>
                          <p:cTn id="51" fill="hold" nodeType="afterGroup">
                            <p:stCondLst>
                              <p:cond delay="500"/>
                            </p:stCondLst>
                            <p:childTnLst>
                              <p:par>
                                <p:cTn id="52" presetID="42" presetClass="entr" presetSubtype="0" fill="hold" nodeType="afterEffect">
                                  <p:stCondLst>
                                    <p:cond delay="0"/>
                                  </p:stCondLst>
                                  <p:childTnLst>
                                    <p:set>
                                      <p:cBhvr>
                                        <p:cTn id="53" dur="1" fill="hold">
                                          <p:stCondLst>
                                            <p:cond delay="0"/>
                                          </p:stCondLst>
                                        </p:cTn>
                                        <p:tgtEl>
                                          <p:spTgt spid="321555">
                                            <p:txEl>
                                              <p:pRg st="0" end="0"/>
                                            </p:txEl>
                                          </p:spTgt>
                                        </p:tgtEl>
                                        <p:attrNameLst>
                                          <p:attrName>style.visibility</p:attrName>
                                        </p:attrNameLst>
                                      </p:cBhvr>
                                      <p:to>
                                        <p:strVal val="visible"/>
                                      </p:to>
                                    </p:set>
                                    <p:animEffect transition="in" filter="fade">
                                      <p:cBhvr>
                                        <p:cTn id="54" dur="1000"/>
                                        <p:tgtEl>
                                          <p:spTgt spid="321555">
                                            <p:txEl>
                                              <p:pRg st="0" end="0"/>
                                            </p:txEl>
                                          </p:spTgt>
                                        </p:tgtEl>
                                      </p:cBhvr>
                                    </p:animEffect>
                                    <p:anim calcmode="lin" valueType="num">
                                      <p:cBhvr>
                                        <p:cTn id="55" dur="1000" fill="hold"/>
                                        <p:tgtEl>
                                          <p:spTgt spid="321555">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21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321564"/>
                                        </p:tgtEl>
                                        <p:attrNameLst>
                                          <p:attrName>style.visibility</p:attrName>
                                        </p:attrNameLst>
                                      </p:cBhvr>
                                      <p:to>
                                        <p:strVal val="visible"/>
                                      </p:to>
                                    </p:set>
                                    <p:anim calcmode="lin" valueType="num">
                                      <p:cBhvr>
                                        <p:cTn id="61" dur="500" fill="hold"/>
                                        <p:tgtEl>
                                          <p:spTgt spid="321564"/>
                                        </p:tgtEl>
                                        <p:attrNameLst>
                                          <p:attrName>ppt_w</p:attrName>
                                        </p:attrNameLst>
                                      </p:cBhvr>
                                      <p:tavLst>
                                        <p:tav tm="0">
                                          <p:val>
                                            <p:fltVal val="0"/>
                                          </p:val>
                                        </p:tav>
                                        <p:tav tm="100000">
                                          <p:val>
                                            <p:strVal val="#ppt_w"/>
                                          </p:val>
                                        </p:tav>
                                      </p:tavLst>
                                    </p:anim>
                                    <p:anim calcmode="lin" valueType="num">
                                      <p:cBhvr>
                                        <p:cTn id="62" dur="500" fill="hold"/>
                                        <p:tgtEl>
                                          <p:spTgt spid="32156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500"/>
                            </p:stCondLst>
                            <p:childTnLst>
                              <p:par>
                                <p:cTn id="64" presetID="23" presetClass="entr" presetSubtype="16" fill="hold" nodeType="afterEffect">
                                  <p:stCondLst>
                                    <p:cond delay="0"/>
                                  </p:stCondLst>
                                  <p:childTnLst>
                                    <p:set>
                                      <p:cBhvr>
                                        <p:cTn id="65" dur="1" fill="hold">
                                          <p:stCondLst>
                                            <p:cond delay="0"/>
                                          </p:stCondLst>
                                        </p:cTn>
                                        <p:tgtEl>
                                          <p:spTgt spid="321565"/>
                                        </p:tgtEl>
                                        <p:attrNameLst>
                                          <p:attrName>style.visibility</p:attrName>
                                        </p:attrNameLst>
                                      </p:cBhvr>
                                      <p:to>
                                        <p:strVal val="visible"/>
                                      </p:to>
                                    </p:set>
                                    <p:anim calcmode="lin" valueType="num">
                                      <p:cBhvr>
                                        <p:cTn id="66" dur="500" fill="hold"/>
                                        <p:tgtEl>
                                          <p:spTgt spid="321565"/>
                                        </p:tgtEl>
                                        <p:attrNameLst>
                                          <p:attrName>ppt_w</p:attrName>
                                        </p:attrNameLst>
                                      </p:cBhvr>
                                      <p:tavLst>
                                        <p:tav tm="0">
                                          <p:val>
                                            <p:fltVal val="0"/>
                                          </p:val>
                                        </p:tav>
                                        <p:tav tm="100000">
                                          <p:val>
                                            <p:strVal val="#ppt_w"/>
                                          </p:val>
                                        </p:tav>
                                      </p:tavLst>
                                    </p:anim>
                                    <p:anim calcmode="lin" valueType="num">
                                      <p:cBhvr>
                                        <p:cTn id="67" dur="500" fill="hold"/>
                                        <p:tgtEl>
                                          <p:spTgt spid="321565"/>
                                        </p:tgtEl>
                                        <p:attrNameLst>
                                          <p:attrName>ppt_h</p:attrName>
                                        </p:attrNameLst>
                                      </p:cBhvr>
                                      <p:tavLst>
                                        <p:tav tm="0">
                                          <p:val>
                                            <p:fltVal val="0"/>
                                          </p:val>
                                        </p:tav>
                                        <p:tav tm="100000">
                                          <p:val>
                                            <p:strVal val="#ppt_h"/>
                                          </p:val>
                                        </p:tav>
                                      </p:tavLst>
                                    </p:anim>
                                  </p:childTnLst>
                                </p:cTn>
                              </p:par>
                            </p:childTnLst>
                          </p:cTn>
                        </p:par>
                        <p:par>
                          <p:cTn id="68" fill="hold" nodeType="afterGroup">
                            <p:stCondLst>
                              <p:cond delay="1000"/>
                            </p:stCondLst>
                            <p:childTnLst>
                              <p:par>
                                <p:cTn id="69" presetID="23" presetClass="entr" presetSubtype="16" fill="hold" nodeType="afterEffect">
                                  <p:stCondLst>
                                    <p:cond delay="0"/>
                                  </p:stCondLst>
                                  <p:childTnLst>
                                    <p:set>
                                      <p:cBhvr>
                                        <p:cTn id="70" dur="1" fill="hold">
                                          <p:stCondLst>
                                            <p:cond delay="0"/>
                                          </p:stCondLst>
                                        </p:cTn>
                                        <p:tgtEl>
                                          <p:spTgt spid="321566"/>
                                        </p:tgtEl>
                                        <p:attrNameLst>
                                          <p:attrName>style.visibility</p:attrName>
                                        </p:attrNameLst>
                                      </p:cBhvr>
                                      <p:to>
                                        <p:strVal val="visible"/>
                                      </p:to>
                                    </p:set>
                                    <p:anim calcmode="lin" valueType="num">
                                      <p:cBhvr>
                                        <p:cTn id="71" dur="500" fill="hold"/>
                                        <p:tgtEl>
                                          <p:spTgt spid="321566"/>
                                        </p:tgtEl>
                                        <p:attrNameLst>
                                          <p:attrName>ppt_w</p:attrName>
                                        </p:attrNameLst>
                                      </p:cBhvr>
                                      <p:tavLst>
                                        <p:tav tm="0">
                                          <p:val>
                                            <p:fltVal val="0"/>
                                          </p:val>
                                        </p:tav>
                                        <p:tav tm="100000">
                                          <p:val>
                                            <p:strVal val="#ppt_w"/>
                                          </p:val>
                                        </p:tav>
                                      </p:tavLst>
                                    </p:anim>
                                    <p:anim calcmode="lin" valueType="num">
                                      <p:cBhvr>
                                        <p:cTn id="72" dur="500" fill="hold"/>
                                        <p:tgtEl>
                                          <p:spTgt spid="321566"/>
                                        </p:tgtEl>
                                        <p:attrNameLst>
                                          <p:attrName>ppt_h</p:attrName>
                                        </p:attrNameLst>
                                      </p:cBhvr>
                                      <p:tavLst>
                                        <p:tav tm="0">
                                          <p:val>
                                            <p:fltVal val="0"/>
                                          </p:val>
                                        </p:tav>
                                        <p:tav tm="100000">
                                          <p:val>
                                            <p:strVal val="#ppt_h"/>
                                          </p:val>
                                        </p:tav>
                                      </p:tavLst>
                                    </p:anim>
                                  </p:childTnLst>
                                </p:cTn>
                              </p:par>
                            </p:childTnLst>
                          </p:cTn>
                        </p:par>
                        <p:par>
                          <p:cTn id="73" fill="hold" nodeType="afterGroup">
                            <p:stCondLst>
                              <p:cond delay="1500"/>
                            </p:stCondLst>
                            <p:childTnLst>
                              <p:par>
                                <p:cTn id="74" presetID="23" presetClass="entr" presetSubtype="16" fill="hold" nodeType="afterEffect">
                                  <p:stCondLst>
                                    <p:cond delay="0"/>
                                  </p:stCondLst>
                                  <p:childTnLst>
                                    <p:set>
                                      <p:cBhvr>
                                        <p:cTn id="75" dur="1" fill="hold">
                                          <p:stCondLst>
                                            <p:cond delay="0"/>
                                          </p:stCondLst>
                                        </p:cTn>
                                        <p:tgtEl>
                                          <p:spTgt spid="321567"/>
                                        </p:tgtEl>
                                        <p:attrNameLst>
                                          <p:attrName>style.visibility</p:attrName>
                                        </p:attrNameLst>
                                      </p:cBhvr>
                                      <p:to>
                                        <p:strVal val="visible"/>
                                      </p:to>
                                    </p:set>
                                    <p:anim calcmode="lin" valueType="num">
                                      <p:cBhvr>
                                        <p:cTn id="76" dur="500" fill="hold"/>
                                        <p:tgtEl>
                                          <p:spTgt spid="321567"/>
                                        </p:tgtEl>
                                        <p:attrNameLst>
                                          <p:attrName>ppt_w</p:attrName>
                                        </p:attrNameLst>
                                      </p:cBhvr>
                                      <p:tavLst>
                                        <p:tav tm="0">
                                          <p:val>
                                            <p:fltVal val="0"/>
                                          </p:val>
                                        </p:tav>
                                        <p:tav tm="100000">
                                          <p:val>
                                            <p:strVal val="#ppt_w"/>
                                          </p:val>
                                        </p:tav>
                                      </p:tavLst>
                                    </p:anim>
                                    <p:anim calcmode="lin" valueType="num">
                                      <p:cBhvr>
                                        <p:cTn id="77" dur="500" fill="hold"/>
                                        <p:tgtEl>
                                          <p:spTgt spid="321567"/>
                                        </p:tgtEl>
                                        <p:attrNameLst>
                                          <p:attrName>ppt_h</p:attrName>
                                        </p:attrNameLst>
                                      </p:cBhvr>
                                      <p:tavLst>
                                        <p:tav tm="0">
                                          <p:val>
                                            <p:fltVal val="0"/>
                                          </p:val>
                                        </p:tav>
                                        <p:tav tm="100000">
                                          <p:val>
                                            <p:strVal val="#ppt_h"/>
                                          </p:val>
                                        </p:tav>
                                      </p:tavLst>
                                    </p:anim>
                                  </p:childTnLst>
                                </p:cTn>
                              </p:par>
                            </p:childTnLst>
                          </p:cTn>
                        </p:par>
                        <p:par>
                          <p:cTn id="78" fill="hold" nodeType="afterGroup">
                            <p:stCondLst>
                              <p:cond delay="2000"/>
                            </p:stCondLst>
                            <p:childTnLst>
                              <p:par>
                                <p:cTn id="79" presetID="23" presetClass="entr" presetSubtype="16" fill="hold" grpId="0" nodeType="afterEffect">
                                  <p:stCondLst>
                                    <p:cond delay="0"/>
                                  </p:stCondLst>
                                  <p:childTnLst>
                                    <p:set>
                                      <p:cBhvr>
                                        <p:cTn id="80" dur="1" fill="hold">
                                          <p:stCondLst>
                                            <p:cond delay="0"/>
                                          </p:stCondLst>
                                        </p:cTn>
                                        <p:tgtEl>
                                          <p:spTgt spid="321568"/>
                                        </p:tgtEl>
                                        <p:attrNameLst>
                                          <p:attrName>style.visibility</p:attrName>
                                        </p:attrNameLst>
                                      </p:cBhvr>
                                      <p:to>
                                        <p:strVal val="visible"/>
                                      </p:to>
                                    </p:set>
                                    <p:anim calcmode="lin" valueType="num">
                                      <p:cBhvr>
                                        <p:cTn id="81" dur="500" fill="hold"/>
                                        <p:tgtEl>
                                          <p:spTgt spid="321568"/>
                                        </p:tgtEl>
                                        <p:attrNameLst>
                                          <p:attrName>ppt_w</p:attrName>
                                        </p:attrNameLst>
                                      </p:cBhvr>
                                      <p:tavLst>
                                        <p:tav tm="0">
                                          <p:val>
                                            <p:fltVal val="0"/>
                                          </p:val>
                                        </p:tav>
                                        <p:tav tm="100000">
                                          <p:val>
                                            <p:strVal val="#ppt_w"/>
                                          </p:val>
                                        </p:tav>
                                      </p:tavLst>
                                    </p:anim>
                                    <p:anim calcmode="lin" valueType="num">
                                      <p:cBhvr>
                                        <p:cTn id="82" dur="500" fill="hold"/>
                                        <p:tgtEl>
                                          <p:spTgt spid="321568"/>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321568"/>
                                        </p:tgtEl>
                                        <p:attrNameLst>
                                          <p:attrName>ppt_x</p:attrName>
                                        </p:attrNameLst>
                                      </p:cBhvr>
                                      <p:tavLst>
                                        <p:tav tm="0">
                                          <p:val>
                                            <p:strVal val="ppt_x"/>
                                          </p:val>
                                        </p:tav>
                                        <p:tav tm="100000">
                                          <p:val>
                                            <p:strVal val="ppt_x"/>
                                          </p:val>
                                        </p:tav>
                                      </p:tavLst>
                                    </p:anim>
                                    <p:anim calcmode="lin" valueType="num">
                                      <p:cBhvr additive="base">
                                        <p:cTn id="87" dur="500"/>
                                        <p:tgtEl>
                                          <p:spTgt spid="321568"/>
                                        </p:tgtEl>
                                        <p:attrNameLst>
                                          <p:attrName>ppt_y</p:attrName>
                                        </p:attrNameLst>
                                      </p:cBhvr>
                                      <p:tavLst>
                                        <p:tav tm="0">
                                          <p:val>
                                            <p:strVal val="ppt_y"/>
                                          </p:val>
                                        </p:tav>
                                        <p:tav tm="100000">
                                          <p:val>
                                            <p:strVal val="1+ppt_h/2"/>
                                          </p:val>
                                        </p:tav>
                                      </p:tavLst>
                                    </p:anim>
                                    <p:set>
                                      <p:cBhvr>
                                        <p:cTn id="88" dur="1" fill="hold">
                                          <p:stCondLst>
                                            <p:cond delay="499"/>
                                          </p:stCondLst>
                                        </p:cTn>
                                        <p:tgtEl>
                                          <p:spTgt spid="32156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321569"/>
                                        </p:tgtEl>
                                        <p:attrNameLst>
                                          <p:attrName>style.visibility</p:attrName>
                                        </p:attrNameLst>
                                      </p:cBhvr>
                                      <p:to>
                                        <p:strVal val="visible"/>
                                      </p:to>
                                    </p:set>
                                    <p:animEffect transition="in" filter="circle(in)">
                                      <p:cBhvr>
                                        <p:cTn id="93" dur="2000"/>
                                        <p:tgtEl>
                                          <p:spTgt spid="32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5" grpId="0" build="allAtOnce" animBg="1"/>
      <p:bldP spid="321547" grpId="0"/>
      <p:bldP spid="321568" grpId="0" animBg="1"/>
      <p:bldP spid="321568" grpId="1" animBg="1"/>
      <p:bldP spid="3215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493713"/>
            <a:ext cx="777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sng"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Bài 17</a:t>
            </a:r>
            <a:r>
              <a:rPr kumimoji="0" lang="en-US" altLang="en-US" sz="2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r>
              <a:rPr kumimoji="0" lang="en-US" altLang="en-US" sz="2000" b="1" i="0" u="none" strike="noStrike" kern="1200" cap="none" spc="0" normalizeH="0" baseline="0" noProof="0" smtClean="0">
                <a:ln>
                  <a:noFill/>
                </a:ln>
                <a:solidFill>
                  <a:srgbClr val="9933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rPr>
              <a:t>VÙNG TRUNG DU VÀ MIỀN NÚI BẮC BỘ</a:t>
            </a:r>
          </a:p>
        </p:txBody>
      </p:sp>
      <p:sp>
        <p:nvSpPr>
          <p:cNvPr id="7171" name="Text Box 4"/>
          <p:cNvSpPr txBox="1">
            <a:spLocks noChangeArrowheads="1"/>
          </p:cNvSpPr>
          <p:nvPr/>
        </p:nvSpPr>
        <p:spPr bwMode="auto">
          <a:xfrm>
            <a:off x="228600" y="1516063"/>
            <a:ext cx="86106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3. Dịch vụ:</a:t>
            </a:r>
          </a:p>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a typeface="Times New Roman" panose="02020603050405020304" pitchFamily="18" charset="0"/>
              <a:cs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 Pa…</a:t>
            </a:r>
            <a:endParaRPr lang="en-US" sz="2800" dirty="0">
              <a:ea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endParaRPr>
          </a:p>
        </p:txBody>
      </p:sp>
      <p:pic>
        <p:nvPicPr>
          <p:cNvPr id="61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74638"/>
            <a:ext cx="121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73038"/>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009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4800" y="4419601"/>
            <a:ext cx="8458200" cy="954107"/>
          </a:xfrm>
          <a:prstGeom prst="rect">
            <a:avLst/>
          </a:prstGeom>
          <a:solidFill>
            <a:schemeClr val="bg1"/>
          </a:solidFill>
        </p:spPr>
        <p:txBody>
          <a:bodyPr wrap="square" rtlCol="0">
            <a:spAutoFit/>
          </a:bodyPr>
          <a:lstStyle/>
          <a:p>
            <a:r>
              <a:rPr lang="en-US" sz="2800" smtClean="0">
                <a:solidFill>
                  <a:srgbClr val="FF0000"/>
                </a:solidFill>
                <a:latin typeface="Times New Roman" pitchFamily="18" charset="0"/>
                <a:cs typeface="Times New Roman" pitchFamily="18" charset="0"/>
              </a:rPr>
              <a:t>Xác định vị trí các trung tâm kinh tế quan trọng? Kể các ngành công nghiệp trọng điểm của từng trung tâm?</a:t>
            </a:r>
            <a:endParaRPr lang="en-US" sz="2800">
              <a:solidFill>
                <a:srgbClr val="FF0000"/>
              </a:solidFill>
              <a:latin typeface="Times New Roman" pitchFamily="18" charset="0"/>
              <a:cs typeface="Times New Roman" pitchFamily="18" charset="0"/>
            </a:endParaRPr>
          </a:p>
        </p:txBody>
      </p:sp>
      <p:sp>
        <p:nvSpPr>
          <p:cNvPr id="6" name="Text Box 38"/>
          <p:cNvSpPr txBox="1">
            <a:spLocks noChangeArrowheads="1"/>
          </p:cNvSpPr>
          <p:nvPr/>
        </p:nvSpPr>
        <p:spPr bwMode="auto">
          <a:xfrm>
            <a:off x="0" y="6927"/>
            <a:ext cx="38862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VNI-Times" pitchFamily="2" charset="0"/>
              </a:defRPr>
            </a:lvl1pPr>
            <a:lvl2pPr marL="742950" indent="-285750" eaLnBrk="0" hangingPunct="0">
              <a:defRPr sz="2800">
                <a:solidFill>
                  <a:schemeClr val="tx1"/>
                </a:solidFill>
                <a:latin typeface="VNI-Times" pitchFamily="2" charset="0"/>
              </a:defRPr>
            </a:lvl2pPr>
            <a:lvl3pPr marL="1143000" indent="-228600" eaLnBrk="0" hangingPunct="0">
              <a:defRPr sz="2800">
                <a:solidFill>
                  <a:schemeClr val="tx1"/>
                </a:solidFill>
                <a:latin typeface="VNI-Times" pitchFamily="2" charset="0"/>
              </a:defRPr>
            </a:lvl3pPr>
            <a:lvl4pPr marL="1600200" indent="-228600" eaLnBrk="0" hangingPunct="0">
              <a:defRPr sz="2800">
                <a:solidFill>
                  <a:schemeClr val="tx1"/>
                </a:solidFill>
                <a:latin typeface="VNI-Times" pitchFamily="2" charset="0"/>
              </a:defRPr>
            </a:lvl4pPr>
            <a:lvl5pPr marL="2057400" indent="-228600" eaLnBrk="0" hangingPunct="0">
              <a:defRPr sz="2800">
                <a:solidFill>
                  <a:schemeClr val="tx1"/>
                </a:solidFill>
                <a:latin typeface="VNI-Times" pitchFamily="2" charset="0"/>
              </a:defRPr>
            </a:lvl5pPr>
            <a:lvl6pPr marL="2514600" indent="-228600" eaLnBrk="0" fontAlgn="base" hangingPunct="0">
              <a:spcBef>
                <a:spcPct val="0"/>
              </a:spcBef>
              <a:spcAft>
                <a:spcPct val="0"/>
              </a:spcAft>
              <a:defRPr sz="2800">
                <a:solidFill>
                  <a:schemeClr val="tx1"/>
                </a:solidFill>
                <a:latin typeface="VNI-Times" pitchFamily="2" charset="0"/>
              </a:defRPr>
            </a:lvl6pPr>
            <a:lvl7pPr marL="2971800" indent="-228600" eaLnBrk="0" fontAlgn="base" hangingPunct="0">
              <a:spcBef>
                <a:spcPct val="0"/>
              </a:spcBef>
              <a:spcAft>
                <a:spcPct val="0"/>
              </a:spcAft>
              <a:defRPr sz="2800">
                <a:solidFill>
                  <a:schemeClr val="tx1"/>
                </a:solidFill>
                <a:latin typeface="VNI-Times" pitchFamily="2" charset="0"/>
              </a:defRPr>
            </a:lvl7pPr>
            <a:lvl8pPr marL="3429000" indent="-228600" eaLnBrk="0" fontAlgn="base" hangingPunct="0">
              <a:spcBef>
                <a:spcPct val="0"/>
              </a:spcBef>
              <a:spcAft>
                <a:spcPct val="0"/>
              </a:spcAft>
              <a:defRPr sz="2800">
                <a:solidFill>
                  <a:schemeClr val="tx1"/>
                </a:solidFill>
                <a:latin typeface="VNI-Times" pitchFamily="2" charset="0"/>
              </a:defRPr>
            </a:lvl8pPr>
            <a:lvl9pPr marL="3886200" indent="-228600" eaLnBrk="0" fontAlgn="base" hangingPunct="0">
              <a:spcBef>
                <a:spcPct val="0"/>
              </a:spcBef>
              <a:spcAft>
                <a:spcPct val="0"/>
              </a:spcAft>
              <a:defRPr sz="2800">
                <a:solidFill>
                  <a:schemeClr val="tx1"/>
                </a:solidFill>
                <a:latin typeface="VNI-Times" pitchFamily="2" charset="0"/>
              </a:defRPr>
            </a:lvl9pPr>
          </a:lstStyle>
          <a:p>
            <a:pPr eaLnBrk="1" hangingPunct="1">
              <a:spcBef>
                <a:spcPct val="50000"/>
              </a:spcBef>
            </a:pPr>
            <a:r>
              <a:rPr lang="vi-VN" sz="2400" b="1" dirty="0" smtClean="0">
                <a:solidFill>
                  <a:srgbClr val="FF0000"/>
                </a:solidFill>
                <a:latin typeface="Times New Roman" pitchFamily="18" charset="0"/>
              </a:rPr>
              <a:t>V. Các trung tâm kinh tế</a:t>
            </a:r>
            <a:endParaRPr lang="en-US" sz="2400" b="1" dirty="0">
              <a:solidFill>
                <a:srgbClr val="FF0000"/>
              </a:solidFill>
              <a:latin typeface="Times New Roman" pitchFamily="18" charset="0"/>
            </a:endParaRPr>
          </a:p>
        </p:txBody>
      </p:sp>
    </p:spTree>
    <p:extLst>
      <p:ext uri="{BB962C8B-B14F-4D97-AF65-F5344CB8AC3E}">
        <p14:creationId xmlns:p14="http://schemas.microsoft.com/office/powerpoint/2010/main" val="36148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2" name="Picture 18" descr="CN_khai_thac_than"/>
          <p:cNvPicPr>
            <a:picLocks noGrp="1" noChangeAspect="1" noChangeArrowheads="1"/>
          </p:cNvPicPr>
          <p:nvPr>
            <p:ph type="body" idx="4294967295"/>
          </p:nvPr>
        </p:nvPicPr>
        <p:blipFill>
          <a:blip r:embed="rId2"/>
          <a:srcRect/>
          <a:stretch>
            <a:fillRect/>
          </a:stretch>
        </p:blipFill>
        <p:spPr>
          <a:xfrm>
            <a:off x="0" y="0"/>
            <a:ext cx="4572000" cy="6553200"/>
          </a:xfrm>
          <a:ln w="57150" cmpd="thinThick">
            <a:solidFill>
              <a:srgbClr val="996633"/>
            </a:solidFill>
          </a:ln>
        </p:spPr>
      </p:pic>
      <p:sp>
        <p:nvSpPr>
          <p:cNvPr id="236547" name="Text Box 3"/>
          <p:cNvSpPr txBox="1">
            <a:spLocks noChangeArrowheads="1"/>
          </p:cNvSpPr>
          <p:nvPr/>
        </p:nvSpPr>
        <p:spPr bwMode="auto">
          <a:xfrm>
            <a:off x="0" y="5867400"/>
            <a:ext cx="4419600" cy="822325"/>
          </a:xfrm>
          <a:prstGeom prst="rect">
            <a:avLst/>
          </a:prstGeom>
          <a:noFill/>
          <a:ln w="9525">
            <a:noFill/>
            <a:miter lim="800000"/>
            <a:headEnd/>
            <a:tailEnd/>
          </a:ln>
        </p:spPr>
        <p:txBody>
          <a:bodyPr>
            <a:spAutoFit/>
          </a:bodyPr>
          <a:lstStyle/>
          <a:p>
            <a:pPr eaLnBrk="1" hangingPunct="1">
              <a:spcBef>
                <a:spcPct val="50000"/>
              </a:spcBef>
            </a:pPr>
            <a:r>
              <a:rPr lang="en-US" sz="2400">
                <a:solidFill>
                  <a:schemeClr val="bg1"/>
                </a:solidFill>
                <a:cs typeface="Arial" charset="0"/>
              </a:rPr>
              <a:t>Khai thácvà chế biến than Quảng Ninh</a:t>
            </a:r>
          </a:p>
        </p:txBody>
      </p:sp>
      <p:pic>
        <p:nvPicPr>
          <p:cNvPr id="236548" name="Picture 4"/>
          <p:cNvPicPr>
            <a:picLocks noChangeAspect="1" noChangeArrowheads="1"/>
          </p:cNvPicPr>
          <p:nvPr/>
        </p:nvPicPr>
        <p:blipFill>
          <a:blip r:embed="rId3"/>
          <a:srcRect/>
          <a:stretch>
            <a:fillRect/>
          </a:stretch>
        </p:blipFill>
        <p:spPr bwMode="auto">
          <a:xfrm>
            <a:off x="4648200" y="0"/>
            <a:ext cx="4495800" cy="6553200"/>
          </a:xfrm>
          <a:prstGeom prst="rect">
            <a:avLst/>
          </a:prstGeom>
          <a:noFill/>
          <a:ln w="9525">
            <a:noFill/>
            <a:miter lim="800000"/>
            <a:headEnd/>
            <a:tailEnd/>
          </a:ln>
        </p:spPr>
      </p:pic>
      <p:sp>
        <p:nvSpPr>
          <p:cNvPr id="236549" name="Text Box 5"/>
          <p:cNvSpPr txBox="1">
            <a:spLocks noChangeArrowheads="1"/>
          </p:cNvSpPr>
          <p:nvPr/>
        </p:nvSpPr>
        <p:spPr bwMode="auto">
          <a:xfrm>
            <a:off x="4724400" y="5791200"/>
            <a:ext cx="4419600" cy="822325"/>
          </a:xfrm>
          <a:prstGeom prst="rect">
            <a:avLst/>
          </a:prstGeom>
          <a:noFill/>
          <a:ln w="9525">
            <a:noFill/>
            <a:miter lim="800000"/>
            <a:headEnd/>
            <a:tailEnd/>
          </a:ln>
        </p:spPr>
        <p:txBody>
          <a:bodyPr>
            <a:spAutoFit/>
          </a:bodyPr>
          <a:lstStyle/>
          <a:p>
            <a:pPr eaLnBrk="1" hangingPunct="1">
              <a:spcBef>
                <a:spcPct val="50000"/>
              </a:spcBef>
            </a:pPr>
            <a:r>
              <a:rPr lang="en-US" sz="2400">
                <a:solidFill>
                  <a:srgbClr val="0000CC"/>
                </a:solidFill>
                <a:cs typeface="Arial" charset="0"/>
              </a:rPr>
              <a:t>Khai thác quặng Apatit – Lào Cai</a:t>
            </a:r>
          </a:p>
        </p:txBody>
      </p:sp>
      <p:sp>
        <p:nvSpPr>
          <p:cNvPr id="7174" name="Rectangle 6"/>
          <p:cNvSpPr>
            <a:spLocks noChangeArrowheads="1"/>
          </p:cNvSpPr>
          <p:nvPr/>
        </p:nvSpPr>
        <p:spPr bwMode="auto">
          <a:xfrm>
            <a:off x="3090863" y="3735388"/>
            <a:ext cx="184150" cy="396875"/>
          </a:xfrm>
          <a:prstGeom prst="rect">
            <a:avLst/>
          </a:prstGeom>
          <a:noFill/>
          <a:ln w="9525">
            <a:noFill/>
            <a:miter lim="800000"/>
            <a:headEnd/>
            <a:tailEnd/>
          </a:ln>
        </p:spPr>
        <p:txBody>
          <a:bodyPr wrap="none">
            <a:spAutoFit/>
          </a:bodyPr>
          <a:lstStyle/>
          <a:p>
            <a:pPr eaLnBrk="1" hangingPunct="1">
              <a:spcBef>
                <a:spcPct val="50000"/>
              </a:spcBef>
            </a:pPr>
            <a:endParaRPr lang="en-US" sz="2000">
              <a:solidFill>
                <a:schemeClr val="bg1"/>
              </a:solidFill>
              <a:cs typeface="Arial" charset="0"/>
            </a:endParaRPr>
          </a:p>
        </p:txBody>
      </p:sp>
      <p:sp>
        <p:nvSpPr>
          <p:cNvPr id="7175" name="Rectangle 7"/>
          <p:cNvSpPr>
            <a:spLocks noChangeArrowheads="1"/>
          </p:cNvSpPr>
          <p:nvPr/>
        </p:nvSpPr>
        <p:spPr bwMode="auto">
          <a:xfrm>
            <a:off x="3000375" y="6478588"/>
            <a:ext cx="184150" cy="396875"/>
          </a:xfrm>
          <a:prstGeom prst="rect">
            <a:avLst/>
          </a:prstGeom>
          <a:noFill/>
          <a:ln w="9525">
            <a:noFill/>
            <a:miter lim="800000"/>
            <a:headEnd/>
            <a:tailEnd/>
          </a:ln>
        </p:spPr>
        <p:txBody>
          <a:bodyPr wrap="none">
            <a:spAutoFit/>
          </a:bodyPr>
          <a:lstStyle/>
          <a:p>
            <a:pPr eaLnBrk="1" hangingPunct="1">
              <a:spcBef>
                <a:spcPct val="50000"/>
              </a:spcBef>
            </a:pPr>
            <a:endParaRPr lang="en-US" sz="2000">
              <a:solidFill>
                <a:schemeClr val="bg1"/>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402"/>
                                        </p:tgtEl>
                                        <p:attrNameLst>
                                          <p:attrName>style.visibility</p:attrName>
                                        </p:attrNameLst>
                                      </p:cBhvr>
                                      <p:to>
                                        <p:strVal val="visible"/>
                                      </p:to>
                                    </p:set>
                                    <p:animEffect transition="in" filter="diamond(in)">
                                      <p:cBhvr>
                                        <p:cTn id="7" dur="2000"/>
                                        <p:tgtEl>
                                          <p:spTgt spid="1640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36548"/>
                                        </p:tgtEl>
                                        <p:attrNameLst>
                                          <p:attrName>style.visibility</p:attrName>
                                        </p:attrNameLst>
                                      </p:cBhvr>
                                      <p:to>
                                        <p:strVal val="visible"/>
                                      </p:to>
                                    </p:set>
                                    <p:animEffect transition="in" filter="diamond(in)">
                                      <p:cBhvr>
                                        <p:cTn id="12" dur="2000"/>
                                        <p:tgtEl>
                                          <p:spTgt spid="2365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6547"/>
                                        </p:tgtEl>
                                        <p:attrNameLst>
                                          <p:attrName>style.visibility</p:attrName>
                                        </p:attrNameLst>
                                      </p:cBhvr>
                                      <p:to>
                                        <p:strVal val="visible"/>
                                      </p:to>
                                    </p:set>
                                    <p:anim calcmode="lin" valueType="num">
                                      <p:cBhvr additive="base">
                                        <p:cTn id="17" dur="500" fill="hold"/>
                                        <p:tgtEl>
                                          <p:spTgt spid="236547"/>
                                        </p:tgtEl>
                                        <p:attrNameLst>
                                          <p:attrName>ppt_x</p:attrName>
                                        </p:attrNameLst>
                                      </p:cBhvr>
                                      <p:tavLst>
                                        <p:tav tm="0">
                                          <p:val>
                                            <p:strVal val="#ppt_x"/>
                                          </p:val>
                                        </p:tav>
                                        <p:tav tm="100000">
                                          <p:val>
                                            <p:strVal val="#ppt_x"/>
                                          </p:val>
                                        </p:tav>
                                      </p:tavLst>
                                    </p:anim>
                                    <p:anim calcmode="lin" valueType="num">
                                      <p:cBhvr additive="base">
                                        <p:cTn id="18" dur="500" fill="hold"/>
                                        <p:tgtEl>
                                          <p:spTgt spid="23654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6549">
                                            <p:txEl>
                                              <p:pRg st="0" end="0"/>
                                            </p:txEl>
                                          </p:spTgt>
                                        </p:tgtEl>
                                        <p:attrNameLst>
                                          <p:attrName>style.visibility</p:attrName>
                                        </p:attrNameLst>
                                      </p:cBhvr>
                                      <p:to>
                                        <p:strVal val="visible"/>
                                      </p:to>
                                    </p:set>
                                    <p:anim calcmode="lin" valueType="num">
                                      <p:cBhvr additive="base">
                                        <p:cTn id="23" dur="500" fill="hold"/>
                                        <p:tgtEl>
                                          <p:spTgt spid="23654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65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5181600" y="3276600"/>
            <a:ext cx="3352800" cy="519113"/>
          </a:xfrm>
          <a:prstGeom prst="rect">
            <a:avLst/>
          </a:prstGeom>
          <a:noFill/>
          <a:ln w="9525">
            <a:noFill/>
            <a:miter lim="800000"/>
            <a:headEnd/>
            <a:tailEnd/>
          </a:ln>
        </p:spPr>
        <p:txBody>
          <a:bodyPr>
            <a:spAutoFit/>
          </a:bodyPr>
          <a:lstStyle/>
          <a:p>
            <a:pPr>
              <a:spcBef>
                <a:spcPct val="50000"/>
              </a:spcBef>
            </a:pPr>
            <a:endParaRPr lang="vi-VN" b="1">
              <a:solidFill>
                <a:srgbClr val="FF0000"/>
              </a:solidFill>
              <a:latin typeface="Times New Roman" pitchFamily="18" charset="0"/>
            </a:endParaRPr>
          </a:p>
        </p:txBody>
      </p:sp>
      <p:pic>
        <p:nvPicPr>
          <p:cNvPr id="332808" name="Picture 8" descr="thanh%20pho(1)"/>
          <p:cNvPicPr>
            <a:picLocks noChangeAspect="1" noChangeArrowheads="1"/>
          </p:cNvPicPr>
          <p:nvPr/>
        </p:nvPicPr>
        <p:blipFill>
          <a:blip r:embed="rId2"/>
          <a:srcRect/>
          <a:stretch>
            <a:fillRect/>
          </a:stretch>
        </p:blipFill>
        <p:spPr bwMode="auto">
          <a:xfrm>
            <a:off x="4648200" y="0"/>
            <a:ext cx="4495800" cy="3429000"/>
          </a:xfrm>
          <a:prstGeom prst="rect">
            <a:avLst/>
          </a:prstGeom>
          <a:noFill/>
          <a:ln w="9525">
            <a:noFill/>
            <a:miter lim="800000"/>
            <a:headEnd/>
            <a:tailEnd/>
          </a:ln>
        </p:spPr>
      </p:pic>
      <p:sp>
        <p:nvSpPr>
          <p:cNvPr id="332809" name="Text Box 9"/>
          <p:cNvSpPr txBox="1">
            <a:spLocks noChangeArrowheads="1"/>
          </p:cNvSpPr>
          <p:nvPr/>
        </p:nvSpPr>
        <p:spPr bwMode="auto">
          <a:xfrm>
            <a:off x="5486400" y="457200"/>
            <a:ext cx="21336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 THÁI NGUYÊN</a:t>
            </a:r>
          </a:p>
        </p:txBody>
      </p:sp>
      <p:pic>
        <p:nvPicPr>
          <p:cNvPr id="332815" name="Picture 15" descr="Viet_tri_cua_toi"/>
          <p:cNvPicPr>
            <a:picLocks noChangeAspect="1" noChangeArrowheads="1"/>
          </p:cNvPicPr>
          <p:nvPr/>
        </p:nvPicPr>
        <p:blipFill>
          <a:blip r:embed="rId3"/>
          <a:srcRect/>
          <a:stretch>
            <a:fillRect/>
          </a:stretch>
        </p:blipFill>
        <p:spPr bwMode="auto">
          <a:xfrm>
            <a:off x="4648200" y="3505200"/>
            <a:ext cx="4495800" cy="3352800"/>
          </a:xfrm>
          <a:prstGeom prst="rect">
            <a:avLst/>
          </a:prstGeom>
          <a:noFill/>
          <a:ln w="9525">
            <a:noFill/>
            <a:miter lim="800000"/>
            <a:headEnd/>
            <a:tailEnd/>
          </a:ln>
        </p:spPr>
      </p:pic>
      <p:sp>
        <p:nvSpPr>
          <p:cNvPr id="332816" name="Text Box 16"/>
          <p:cNvSpPr txBox="1">
            <a:spLocks noChangeArrowheads="1"/>
          </p:cNvSpPr>
          <p:nvPr/>
        </p:nvSpPr>
        <p:spPr bwMode="auto">
          <a:xfrm>
            <a:off x="6324600" y="4114800"/>
            <a:ext cx="15240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 VIỆT TRÌ</a:t>
            </a:r>
          </a:p>
        </p:txBody>
      </p:sp>
      <p:pic>
        <p:nvPicPr>
          <p:cNvPr id="332822" name="Picture 22" descr="1333463822_halong_e3383"/>
          <p:cNvPicPr>
            <a:picLocks noChangeAspect="1" noChangeArrowheads="1"/>
          </p:cNvPicPr>
          <p:nvPr/>
        </p:nvPicPr>
        <p:blipFill>
          <a:blip r:embed="rId4"/>
          <a:srcRect/>
          <a:stretch>
            <a:fillRect/>
          </a:stretch>
        </p:blipFill>
        <p:spPr bwMode="auto">
          <a:xfrm>
            <a:off x="0" y="0"/>
            <a:ext cx="4572000" cy="3429000"/>
          </a:xfrm>
          <a:prstGeom prst="rect">
            <a:avLst/>
          </a:prstGeom>
          <a:noFill/>
          <a:ln w="9525">
            <a:noFill/>
            <a:miter lim="800000"/>
            <a:headEnd/>
            <a:tailEnd/>
          </a:ln>
        </p:spPr>
      </p:pic>
      <p:pic>
        <p:nvPicPr>
          <p:cNvPr id="332823" name="Picture 23" descr="6"/>
          <p:cNvPicPr>
            <a:picLocks noChangeAspect="1" noChangeArrowheads="1"/>
          </p:cNvPicPr>
          <p:nvPr/>
        </p:nvPicPr>
        <p:blipFill>
          <a:blip r:embed="rId5"/>
          <a:srcRect/>
          <a:stretch>
            <a:fillRect/>
          </a:stretch>
        </p:blipFill>
        <p:spPr bwMode="auto">
          <a:xfrm>
            <a:off x="0" y="3505200"/>
            <a:ext cx="4572000" cy="3352800"/>
          </a:xfrm>
          <a:prstGeom prst="rect">
            <a:avLst/>
          </a:prstGeom>
          <a:solidFill>
            <a:schemeClr val="bg1"/>
          </a:solidFill>
          <a:ln w="9525">
            <a:noFill/>
            <a:miter lim="800000"/>
            <a:headEnd/>
            <a:tailEnd/>
          </a:ln>
        </p:spPr>
      </p:pic>
      <p:sp>
        <p:nvSpPr>
          <p:cNvPr id="332824" name="Text Box 24"/>
          <p:cNvSpPr txBox="1">
            <a:spLocks noChangeArrowheads="1"/>
          </p:cNvSpPr>
          <p:nvPr/>
        </p:nvSpPr>
        <p:spPr bwMode="auto">
          <a:xfrm>
            <a:off x="1295400" y="3962400"/>
            <a:ext cx="16002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LẠNG SƠN</a:t>
            </a:r>
          </a:p>
        </p:txBody>
      </p:sp>
      <p:sp>
        <p:nvSpPr>
          <p:cNvPr id="332825" name="Text Box 25"/>
          <p:cNvSpPr txBox="1">
            <a:spLocks noChangeArrowheads="1"/>
          </p:cNvSpPr>
          <p:nvPr/>
        </p:nvSpPr>
        <p:spPr bwMode="auto">
          <a:xfrm>
            <a:off x="2286000" y="457200"/>
            <a:ext cx="1447800" cy="39687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 HẠ LONG</a:t>
            </a:r>
          </a:p>
        </p:txBody>
      </p:sp>
      <p:sp>
        <p:nvSpPr>
          <p:cNvPr id="332829" name="Text Box 29"/>
          <p:cNvSpPr txBox="1">
            <a:spLocks noChangeArrowheads="1"/>
          </p:cNvSpPr>
          <p:nvPr/>
        </p:nvSpPr>
        <p:spPr bwMode="auto">
          <a:xfrm>
            <a:off x="2286000" y="3200400"/>
            <a:ext cx="4343400" cy="457200"/>
          </a:xfrm>
          <a:prstGeom prst="rect">
            <a:avLst/>
          </a:prstGeom>
          <a:solidFill>
            <a:schemeClr val="bg1"/>
          </a:solidFill>
          <a:ln w="9525">
            <a:noFill/>
            <a:miter lim="800000"/>
            <a:headEnd/>
            <a:tailEnd/>
          </a:ln>
        </p:spPr>
        <p:txBody>
          <a:bodyPr>
            <a:spAutoFit/>
          </a:bodyPr>
          <a:lstStyle/>
          <a:p>
            <a:pPr>
              <a:spcBef>
                <a:spcPct val="50000"/>
              </a:spcBef>
            </a:pPr>
            <a:r>
              <a:rPr lang="en-US" sz="2400" b="1">
                <a:solidFill>
                  <a:srgbClr val="FF0000"/>
                </a:solidFill>
                <a:latin typeface="Times New Roman" pitchFamily="18" charset="0"/>
              </a:rPr>
              <a:t>CÁC TRUNG TÂM KINH TẾ</a:t>
            </a: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2822"/>
                                        </p:tgtEl>
                                        <p:attrNameLst>
                                          <p:attrName>style.visibility</p:attrName>
                                        </p:attrNameLst>
                                      </p:cBhvr>
                                      <p:to>
                                        <p:strVal val="visible"/>
                                      </p:to>
                                    </p:set>
                                    <p:anim calcmode="lin" valueType="num">
                                      <p:cBhvr>
                                        <p:cTn id="7" dur="500" fill="hold"/>
                                        <p:tgtEl>
                                          <p:spTgt spid="332822"/>
                                        </p:tgtEl>
                                        <p:attrNameLst>
                                          <p:attrName>ppt_w</p:attrName>
                                        </p:attrNameLst>
                                      </p:cBhvr>
                                      <p:tavLst>
                                        <p:tav tm="0">
                                          <p:val>
                                            <p:fltVal val="0"/>
                                          </p:val>
                                        </p:tav>
                                        <p:tav tm="100000">
                                          <p:val>
                                            <p:strVal val="#ppt_w"/>
                                          </p:val>
                                        </p:tav>
                                      </p:tavLst>
                                    </p:anim>
                                    <p:anim calcmode="lin" valueType="num">
                                      <p:cBhvr>
                                        <p:cTn id="8" dur="500" fill="hold"/>
                                        <p:tgtEl>
                                          <p:spTgt spid="33282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32808"/>
                                        </p:tgtEl>
                                        <p:attrNameLst>
                                          <p:attrName>style.visibility</p:attrName>
                                        </p:attrNameLst>
                                      </p:cBhvr>
                                      <p:to>
                                        <p:strVal val="visible"/>
                                      </p:to>
                                    </p:set>
                                    <p:anim calcmode="lin" valueType="num">
                                      <p:cBhvr>
                                        <p:cTn id="12" dur="500" fill="hold"/>
                                        <p:tgtEl>
                                          <p:spTgt spid="332808"/>
                                        </p:tgtEl>
                                        <p:attrNameLst>
                                          <p:attrName>ppt_w</p:attrName>
                                        </p:attrNameLst>
                                      </p:cBhvr>
                                      <p:tavLst>
                                        <p:tav tm="0">
                                          <p:val>
                                            <p:fltVal val="0"/>
                                          </p:val>
                                        </p:tav>
                                        <p:tav tm="100000">
                                          <p:val>
                                            <p:strVal val="#ppt_w"/>
                                          </p:val>
                                        </p:tav>
                                      </p:tavLst>
                                    </p:anim>
                                    <p:anim calcmode="lin" valueType="num">
                                      <p:cBhvr>
                                        <p:cTn id="13" dur="500" fill="hold"/>
                                        <p:tgtEl>
                                          <p:spTgt spid="33280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32815"/>
                                        </p:tgtEl>
                                        <p:attrNameLst>
                                          <p:attrName>style.visibility</p:attrName>
                                        </p:attrNameLst>
                                      </p:cBhvr>
                                      <p:to>
                                        <p:strVal val="visible"/>
                                      </p:to>
                                    </p:set>
                                    <p:anim calcmode="lin" valueType="num">
                                      <p:cBhvr>
                                        <p:cTn id="17" dur="500" fill="hold"/>
                                        <p:tgtEl>
                                          <p:spTgt spid="332815"/>
                                        </p:tgtEl>
                                        <p:attrNameLst>
                                          <p:attrName>ppt_w</p:attrName>
                                        </p:attrNameLst>
                                      </p:cBhvr>
                                      <p:tavLst>
                                        <p:tav tm="0">
                                          <p:val>
                                            <p:fltVal val="0"/>
                                          </p:val>
                                        </p:tav>
                                        <p:tav tm="100000">
                                          <p:val>
                                            <p:strVal val="#ppt_w"/>
                                          </p:val>
                                        </p:tav>
                                      </p:tavLst>
                                    </p:anim>
                                    <p:anim calcmode="lin" valueType="num">
                                      <p:cBhvr>
                                        <p:cTn id="18" dur="500" fill="hold"/>
                                        <p:tgtEl>
                                          <p:spTgt spid="33281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32823"/>
                                        </p:tgtEl>
                                        <p:attrNameLst>
                                          <p:attrName>style.visibility</p:attrName>
                                        </p:attrNameLst>
                                      </p:cBhvr>
                                      <p:to>
                                        <p:strVal val="visible"/>
                                      </p:to>
                                    </p:set>
                                    <p:anim calcmode="lin" valueType="num">
                                      <p:cBhvr>
                                        <p:cTn id="22" dur="500" fill="hold"/>
                                        <p:tgtEl>
                                          <p:spTgt spid="332823"/>
                                        </p:tgtEl>
                                        <p:attrNameLst>
                                          <p:attrName>ppt_w</p:attrName>
                                        </p:attrNameLst>
                                      </p:cBhvr>
                                      <p:tavLst>
                                        <p:tav tm="0">
                                          <p:val>
                                            <p:fltVal val="0"/>
                                          </p:val>
                                        </p:tav>
                                        <p:tav tm="100000">
                                          <p:val>
                                            <p:strVal val="#ppt_w"/>
                                          </p:val>
                                        </p:tav>
                                      </p:tavLst>
                                    </p:anim>
                                    <p:anim calcmode="lin" valueType="num">
                                      <p:cBhvr>
                                        <p:cTn id="23" dur="500" fill="hold"/>
                                        <p:tgtEl>
                                          <p:spTgt spid="33282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332829"/>
                                        </p:tgtEl>
                                        <p:attrNameLst>
                                          <p:attrName>style.visibility</p:attrName>
                                        </p:attrNameLst>
                                      </p:cBhvr>
                                      <p:to>
                                        <p:strVal val="visible"/>
                                      </p:to>
                                    </p:set>
                                    <p:anim calcmode="lin" valueType="num">
                                      <p:cBhvr>
                                        <p:cTn id="27" dur="2000" fill="hold"/>
                                        <p:tgtEl>
                                          <p:spTgt spid="332829"/>
                                        </p:tgtEl>
                                        <p:attrNameLst>
                                          <p:attrName>ppt_x</p:attrName>
                                        </p:attrNameLst>
                                      </p:cBhvr>
                                      <p:tavLst>
                                        <p:tav tm="0">
                                          <p:val>
                                            <p:strVal val="#ppt_x-.2"/>
                                          </p:val>
                                        </p:tav>
                                        <p:tav tm="100000">
                                          <p:val>
                                            <p:strVal val="#ppt_x"/>
                                          </p:val>
                                        </p:tav>
                                      </p:tavLst>
                                    </p:anim>
                                    <p:anim calcmode="lin" valueType="num">
                                      <p:cBhvr>
                                        <p:cTn id="28" dur="2000" fill="hold"/>
                                        <p:tgtEl>
                                          <p:spTgt spid="332829"/>
                                        </p:tgtEl>
                                        <p:attrNameLst>
                                          <p:attrName>ppt_y</p:attrName>
                                        </p:attrNameLst>
                                      </p:cBhvr>
                                      <p:tavLst>
                                        <p:tav tm="0">
                                          <p:val>
                                            <p:strVal val="#ppt_y"/>
                                          </p:val>
                                        </p:tav>
                                        <p:tav tm="100000">
                                          <p:val>
                                            <p:strVal val="#ppt_y"/>
                                          </p:val>
                                        </p:tav>
                                      </p:tavLst>
                                    </p:anim>
                                    <p:animEffect transition="in" filter="wipe(right)" prLst="gradientSize: 0.1">
                                      <p:cBhvr>
                                        <p:cTn id="29" dur="2000"/>
                                        <p:tgtEl>
                                          <p:spTgt spid="332829"/>
                                        </p:tgtEl>
                                      </p:cBhvr>
                                    </p:animEffect>
                                  </p:childTnLst>
                                </p:cTn>
                              </p:par>
                            </p:childTnLst>
                          </p:cTn>
                        </p:par>
                        <p:par>
                          <p:cTn id="30" fill="hold" nodeType="afterGroup">
                            <p:stCondLst>
                              <p:cond delay="4000"/>
                            </p:stCondLst>
                            <p:childTnLst>
                              <p:par>
                                <p:cTn id="31" presetID="29" presetClass="entr" presetSubtype="0" fill="hold" grpId="0" nodeType="afterEffect">
                                  <p:stCondLst>
                                    <p:cond delay="0"/>
                                  </p:stCondLst>
                                  <p:childTnLst>
                                    <p:set>
                                      <p:cBhvr>
                                        <p:cTn id="32" dur="1" fill="hold">
                                          <p:stCondLst>
                                            <p:cond delay="0"/>
                                          </p:stCondLst>
                                        </p:cTn>
                                        <p:tgtEl>
                                          <p:spTgt spid="332825"/>
                                        </p:tgtEl>
                                        <p:attrNameLst>
                                          <p:attrName>style.visibility</p:attrName>
                                        </p:attrNameLst>
                                      </p:cBhvr>
                                      <p:to>
                                        <p:strVal val="visible"/>
                                      </p:to>
                                    </p:set>
                                    <p:anim calcmode="lin" valueType="num">
                                      <p:cBhvr>
                                        <p:cTn id="33" dur="2000" fill="hold"/>
                                        <p:tgtEl>
                                          <p:spTgt spid="332825"/>
                                        </p:tgtEl>
                                        <p:attrNameLst>
                                          <p:attrName>ppt_x</p:attrName>
                                        </p:attrNameLst>
                                      </p:cBhvr>
                                      <p:tavLst>
                                        <p:tav tm="0">
                                          <p:val>
                                            <p:strVal val="#ppt_x-.2"/>
                                          </p:val>
                                        </p:tav>
                                        <p:tav tm="100000">
                                          <p:val>
                                            <p:strVal val="#ppt_x"/>
                                          </p:val>
                                        </p:tav>
                                      </p:tavLst>
                                    </p:anim>
                                    <p:anim calcmode="lin" valueType="num">
                                      <p:cBhvr>
                                        <p:cTn id="34" dur="2000" fill="hold"/>
                                        <p:tgtEl>
                                          <p:spTgt spid="332825"/>
                                        </p:tgtEl>
                                        <p:attrNameLst>
                                          <p:attrName>ppt_y</p:attrName>
                                        </p:attrNameLst>
                                      </p:cBhvr>
                                      <p:tavLst>
                                        <p:tav tm="0">
                                          <p:val>
                                            <p:strVal val="#ppt_y"/>
                                          </p:val>
                                        </p:tav>
                                        <p:tav tm="100000">
                                          <p:val>
                                            <p:strVal val="#ppt_y"/>
                                          </p:val>
                                        </p:tav>
                                      </p:tavLst>
                                    </p:anim>
                                    <p:animEffect transition="in" filter="wipe(right)" prLst="gradientSize: 0.1">
                                      <p:cBhvr>
                                        <p:cTn id="35" dur="2000"/>
                                        <p:tgtEl>
                                          <p:spTgt spid="332825"/>
                                        </p:tgtEl>
                                      </p:cBhvr>
                                    </p:animEffect>
                                  </p:childTnLst>
                                </p:cTn>
                              </p:par>
                            </p:childTnLst>
                          </p:cTn>
                        </p:par>
                        <p:par>
                          <p:cTn id="36" fill="hold" nodeType="afterGroup">
                            <p:stCondLst>
                              <p:cond delay="6000"/>
                            </p:stCondLst>
                            <p:childTnLst>
                              <p:par>
                                <p:cTn id="37" presetID="29" presetClass="entr" presetSubtype="0" fill="hold" grpId="0" nodeType="afterEffect">
                                  <p:stCondLst>
                                    <p:cond delay="0"/>
                                  </p:stCondLst>
                                  <p:childTnLst>
                                    <p:set>
                                      <p:cBhvr>
                                        <p:cTn id="38" dur="1" fill="hold">
                                          <p:stCondLst>
                                            <p:cond delay="0"/>
                                          </p:stCondLst>
                                        </p:cTn>
                                        <p:tgtEl>
                                          <p:spTgt spid="332809"/>
                                        </p:tgtEl>
                                        <p:attrNameLst>
                                          <p:attrName>style.visibility</p:attrName>
                                        </p:attrNameLst>
                                      </p:cBhvr>
                                      <p:to>
                                        <p:strVal val="visible"/>
                                      </p:to>
                                    </p:set>
                                    <p:anim calcmode="lin" valueType="num">
                                      <p:cBhvr>
                                        <p:cTn id="39" dur="2000" fill="hold"/>
                                        <p:tgtEl>
                                          <p:spTgt spid="332809"/>
                                        </p:tgtEl>
                                        <p:attrNameLst>
                                          <p:attrName>ppt_x</p:attrName>
                                        </p:attrNameLst>
                                      </p:cBhvr>
                                      <p:tavLst>
                                        <p:tav tm="0">
                                          <p:val>
                                            <p:strVal val="#ppt_x-.2"/>
                                          </p:val>
                                        </p:tav>
                                        <p:tav tm="100000">
                                          <p:val>
                                            <p:strVal val="#ppt_x"/>
                                          </p:val>
                                        </p:tav>
                                      </p:tavLst>
                                    </p:anim>
                                    <p:anim calcmode="lin" valueType="num">
                                      <p:cBhvr>
                                        <p:cTn id="40" dur="2000" fill="hold"/>
                                        <p:tgtEl>
                                          <p:spTgt spid="332809"/>
                                        </p:tgtEl>
                                        <p:attrNameLst>
                                          <p:attrName>ppt_y</p:attrName>
                                        </p:attrNameLst>
                                      </p:cBhvr>
                                      <p:tavLst>
                                        <p:tav tm="0">
                                          <p:val>
                                            <p:strVal val="#ppt_y"/>
                                          </p:val>
                                        </p:tav>
                                        <p:tav tm="100000">
                                          <p:val>
                                            <p:strVal val="#ppt_y"/>
                                          </p:val>
                                        </p:tav>
                                      </p:tavLst>
                                    </p:anim>
                                    <p:animEffect transition="in" filter="wipe(right)" prLst="gradientSize: 0.1">
                                      <p:cBhvr>
                                        <p:cTn id="41" dur="2000"/>
                                        <p:tgtEl>
                                          <p:spTgt spid="332809"/>
                                        </p:tgtEl>
                                      </p:cBhvr>
                                    </p:animEffect>
                                  </p:childTnLst>
                                </p:cTn>
                              </p:par>
                            </p:childTnLst>
                          </p:cTn>
                        </p:par>
                        <p:par>
                          <p:cTn id="42" fill="hold" nodeType="afterGroup">
                            <p:stCondLst>
                              <p:cond delay="8000"/>
                            </p:stCondLst>
                            <p:childTnLst>
                              <p:par>
                                <p:cTn id="43" presetID="29" presetClass="entr" presetSubtype="0" fill="hold" grpId="0" nodeType="afterEffect">
                                  <p:stCondLst>
                                    <p:cond delay="0"/>
                                  </p:stCondLst>
                                  <p:childTnLst>
                                    <p:set>
                                      <p:cBhvr>
                                        <p:cTn id="44" dur="1" fill="hold">
                                          <p:stCondLst>
                                            <p:cond delay="0"/>
                                          </p:stCondLst>
                                        </p:cTn>
                                        <p:tgtEl>
                                          <p:spTgt spid="332816"/>
                                        </p:tgtEl>
                                        <p:attrNameLst>
                                          <p:attrName>style.visibility</p:attrName>
                                        </p:attrNameLst>
                                      </p:cBhvr>
                                      <p:to>
                                        <p:strVal val="visible"/>
                                      </p:to>
                                    </p:set>
                                    <p:anim calcmode="lin" valueType="num">
                                      <p:cBhvr>
                                        <p:cTn id="45" dur="2000" fill="hold"/>
                                        <p:tgtEl>
                                          <p:spTgt spid="332816"/>
                                        </p:tgtEl>
                                        <p:attrNameLst>
                                          <p:attrName>ppt_x</p:attrName>
                                        </p:attrNameLst>
                                      </p:cBhvr>
                                      <p:tavLst>
                                        <p:tav tm="0">
                                          <p:val>
                                            <p:strVal val="#ppt_x-.2"/>
                                          </p:val>
                                        </p:tav>
                                        <p:tav tm="100000">
                                          <p:val>
                                            <p:strVal val="#ppt_x"/>
                                          </p:val>
                                        </p:tav>
                                      </p:tavLst>
                                    </p:anim>
                                    <p:anim calcmode="lin" valueType="num">
                                      <p:cBhvr>
                                        <p:cTn id="46" dur="2000" fill="hold"/>
                                        <p:tgtEl>
                                          <p:spTgt spid="332816"/>
                                        </p:tgtEl>
                                        <p:attrNameLst>
                                          <p:attrName>ppt_y</p:attrName>
                                        </p:attrNameLst>
                                      </p:cBhvr>
                                      <p:tavLst>
                                        <p:tav tm="0">
                                          <p:val>
                                            <p:strVal val="#ppt_y"/>
                                          </p:val>
                                        </p:tav>
                                        <p:tav tm="100000">
                                          <p:val>
                                            <p:strVal val="#ppt_y"/>
                                          </p:val>
                                        </p:tav>
                                      </p:tavLst>
                                    </p:anim>
                                    <p:animEffect transition="in" filter="wipe(right)" prLst="gradientSize: 0.1">
                                      <p:cBhvr>
                                        <p:cTn id="47" dur="2000"/>
                                        <p:tgtEl>
                                          <p:spTgt spid="332816"/>
                                        </p:tgtEl>
                                      </p:cBhvr>
                                    </p:animEffect>
                                  </p:childTnLst>
                                </p:cTn>
                              </p:par>
                            </p:childTnLst>
                          </p:cTn>
                        </p:par>
                        <p:par>
                          <p:cTn id="48" fill="hold" nodeType="afterGroup">
                            <p:stCondLst>
                              <p:cond delay="10000"/>
                            </p:stCondLst>
                            <p:childTnLst>
                              <p:par>
                                <p:cTn id="49" presetID="29" presetClass="entr" presetSubtype="0" fill="hold" grpId="0" nodeType="afterEffect">
                                  <p:stCondLst>
                                    <p:cond delay="0"/>
                                  </p:stCondLst>
                                  <p:childTnLst>
                                    <p:set>
                                      <p:cBhvr>
                                        <p:cTn id="50" dur="1" fill="hold">
                                          <p:stCondLst>
                                            <p:cond delay="0"/>
                                          </p:stCondLst>
                                        </p:cTn>
                                        <p:tgtEl>
                                          <p:spTgt spid="332824"/>
                                        </p:tgtEl>
                                        <p:attrNameLst>
                                          <p:attrName>style.visibility</p:attrName>
                                        </p:attrNameLst>
                                      </p:cBhvr>
                                      <p:to>
                                        <p:strVal val="visible"/>
                                      </p:to>
                                    </p:set>
                                    <p:anim calcmode="lin" valueType="num">
                                      <p:cBhvr>
                                        <p:cTn id="51" dur="2000" fill="hold"/>
                                        <p:tgtEl>
                                          <p:spTgt spid="332824"/>
                                        </p:tgtEl>
                                        <p:attrNameLst>
                                          <p:attrName>ppt_x</p:attrName>
                                        </p:attrNameLst>
                                      </p:cBhvr>
                                      <p:tavLst>
                                        <p:tav tm="0">
                                          <p:val>
                                            <p:strVal val="#ppt_x-.2"/>
                                          </p:val>
                                        </p:tav>
                                        <p:tav tm="100000">
                                          <p:val>
                                            <p:strVal val="#ppt_x"/>
                                          </p:val>
                                        </p:tav>
                                      </p:tavLst>
                                    </p:anim>
                                    <p:anim calcmode="lin" valueType="num">
                                      <p:cBhvr>
                                        <p:cTn id="52" dur="2000" fill="hold"/>
                                        <p:tgtEl>
                                          <p:spTgt spid="332824"/>
                                        </p:tgtEl>
                                        <p:attrNameLst>
                                          <p:attrName>ppt_y</p:attrName>
                                        </p:attrNameLst>
                                      </p:cBhvr>
                                      <p:tavLst>
                                        <p:tav tm="0">
                                          <p:val>
                                            <p:strVal val="#ppt_y"/>
                                          </p:val>
                                        </p:tav>
                                        <p:tav tm="100000">
                                          <p:val>
                                            <p:strVal val="#ppt_y"/>
                                          </p:val>
                                        </p:tav>
                                      </p:tavLst>
                                    </p:anim>
                                    <p:animEffect transition="in" filter="wipe(right)" prLst="gradientSize: 0.1">
                                      <p:cBhvr>
                                        <p:cTn id="53" dur="2000"/>
                                        <p:tgtEl>
                                          <p:spTgt spid="332824"/>
                                        </p:tgtEl>
                                      </p:cBhvr>
                                    </p:animEffect>
                                  </p:childTnLst>
                                </p:cTn>
                              </p:par>
                            </p:childTnLst>
                          </p:cTn>
                        </p:par>
                        <p:par>
                          <p:cTn id="54" fill="hold" nodeType="afterGroup">
                            <p:stCondLst>
                              <p:cond delay="12000"/>
                            </p:stCondLst>
                            <p:childTnLst>
                              <p:par>
                                <p:cTn id="55" presetID="22" presetClass="emph" presetSubtype="0" repeatCount="5000" fill="hold" grpId="1" nodeType="afterEffect">
                                  <p:stCondLst>
                                    <p:cond delay="0"/>
                                  </p:stCondLst>
                                  <p:childTnLst>
                                    <p:animClr clrSpc="hsl" dir="cw">
                                      <p:cBhvr override="childStyle">
                                        <p:cTn id="56" dur="500" fill="hold"/>
                                        <p:tgtEl>
                                          <p:spTgt spid="332825"/>
                                        </p:tgtEl>
                                        <p:attrNameLst>
                                          <p:attrName>style.color</p:attrName>
                                        </p:attrNameLst>
                                      </p:cBhvr>
                                      <p:by>
                                        <p:hsl h="-7200000" s="0" l="0"/>
                                      </p:by>
                                    </p:animClr>
                                    <p:animClr clrSpc="hsl" dir="cw">
                                      <p:cBhvr>
                                        <p:cTn id="57" dur="500" fill="hold"/>
                                        <p:tgtEl>
                                          <p:spTgt spid="332825"/>
                                        </p:tgtEl>
                                        <p:attrNameLst>
                                          <p:attrName>fillcolor</p:attrName>
                                        </p:attrNameLst>
                                      </p:cBhvr>
                                      <p:by>
                                        <p:hsl h="-7200000" s="0" l="0"/>
                                      </p:by>
                                    </p:animClr>
                                    <p:animClr clrSpc="hsl" dir="cw">
                                      <p:cBhvr>
                                        <p:cTn id="58" dur="500" fill="hold"/>
                                        <p:tgtEl>
                                          <p:spTgt spid="332825"/>
                                        </p:tgtEl>
                                        <p:attrNameLst>
                                          <p:attrName>stroke.color</p:attrName>
                                        </p:attrNameLst>
                                      </p:cBhvr>
                                      <p:by>
                                        <p:hsl h="-7200000" s="0" l="0"/>
                                      </p:by>
                                    </p:animClr>
                                    <p:set>
                                      <p:cBhvr>
                                        <p:cTn id="59" dur="500" fill="hold"/>
                                        <p:tgtEl>
                                          <p:spTgt spid="332825"/>
                                        </p:tgtEl>
                                        <p:attrNameLst>
                                          <p:attrName>fill.type</p:attrName>
                                        </p:attrNameLst>
                                      </p:cBhvr>
                                      <p:to>
                                        <p:strVal val="solid"/>
                                      </p:to>
                                    </p:set>
                                  </p:childTnLst>
                                </p:cTn>
                              </p:par>
                              <p:par>
                                <p:cTn id="60" presetID="22" presetClass="emph" presetSubtype="0" repeatCount="5000" fill="hold" grpId="1" nodeType="withEffect">
                                  <p:stCondLst>
                                    <p:cond delay="0"/>
                                  </p:stCondLst>
                                  <p:childTnLst>
                                    <p:animClr clrSpc="hsl" dir="cw">
                                      <p:cBhvr override="childStyle">
                                        <p:cTn id="61" dur="500" fill="hold"/>
                                        <p:tgtEl>
                                          <p:spTgt spid="332809"/>
                                        </p:tgtEl>
                                        <p:attrNameLst>
                                          <p:attrName>style.color</p:attrName>
                                        </p:attrNameLst>
                                      </p:cBhvr>
                                      <p:by>
                                        <p:hsl h="-7200000" s="0" l="0"/>
                                      </p:by>
                                    </p:animClr>
                                    <p:animClr clrSpc="hsl" dir="cw">
                                      <p:cBhvr>
                                        <p:cTn id="62" dur="500" fill="hold"/>
                                        <p:tgtEl>
                                          <p:spTgt spid="332809"/>
                                        </p:tgtEl>
                                        <p:attrNameLst>
                                          <p:attrName>fillcolor</p:attrName>
                                        </p:attrNameLst>
                                      </p:cBhvr>
                                      <p:by>
                                        <p:hsl h="-7200000" s="0" l="0"/>
                                      </p:by>
                                    </p:animClr>
                                    <p:animClr clrSpc="hsl" dir="cw">
                                      <p:cBhvr>
                                        <p:cTn id="63" dur="500" fill="hold"/>
                                        <p:tgtEl>
                                          <p:spTgt spid="332809"/>
                                        </p:tgtEl>
                                        <p:attrNameLst>
                                          <p:attrName>stroke.color</p:attrName>
                                        </p:attrNameLst>
                                      </p:cBhvr>
                                      <p:by>
                                        <p:hsl h="-7200000" s="0" l="0"/>
                                      </p:by>
                                    </p:animClr>
                                    <p:set>
                                      <p:cBhvr>
                                        <p:cTn id="64" dur="500" fill="hold"/>
                                        <p:tgtEl>
                                          <p:spTgt spid="332809"/>
                                        </p:tgtEl>
                                        <p:attrNameLst>
                                          <p:attrName>fill.type</p:attrName>
                                        </p:attrNameLst>
                                      </p:cBhvr>
                                      <p:to>
                                        <p:strVal val="solid"/>
                                      </p:to>
                                    </p:set>
                                  </p:childTnLst>
                                </p:cTn>
                              </p:par>
                              <p:par>
                                <p:cTn id="65" presetID="22" presetClass="emph" presetSubtype="0" repeatCount="5000" fill="hold" grpId="1" nodeType="withEffect">
                                  <p:stCondLst>
                                    <p:cond delay="0"/>
                                  </p:stCondLst>
                                  <p:childTnLst>
                                    <p:animClr clrSpc="hsl" dir="cw">
                                      <p:cBhvr override="childStyle">
                                        <p:cTn id="66" dur="500" fill="hold"/>
                                        <p:tgtEl>
                                          <p:spTgt spid="332816"/>
                                        </p:tgtEl>
                                        <p:attrNameLst>
                                          <p:attrName>style.color</p:attrName>
                                        </p:attrNameLst>
                                      </p:cBhvr>
                                      <p:by>
                                        <p:hsl h="-7200000" s="0" l="0"/>
                                      </p:by>
                                    </p:animClr>
                                    <p:animClr clrSpc="hsl" dir="cw">
                                      <p:cBhvr>
                                        <p:cTn id="67" dur="500" fill="hold"/>
                                        <p:tgtEl>
                                          <p:spTgt spid="332816"/>
                                        </p:tgtEl>
                                        <p:attrNameLst>
                                          <p:attrName>fillcolor</p:attrName>
                                        </p:attrNameLst>
                                      </p:cBhvr>
                                      <p:by>
                                        <p:hsl h="-7200000" s="0" l="0"/>
                                      </p:by>
                                    </p:animClr>
                                    <p:animClr clrSpc="hsl" dir="cw">
                                      <p:cBhvr>
                                        <p:cTn id="68" dur="500" fill="hold"/>
                                        <p:tgtEl>
                                          <p:spTgt spid="332816"/>
                                        </p:tgtEl>
                                        <p:attrNameLst>
                                          <p:attrName>stroke.color</p:attrName>
                                        </p:attrNameLst>
                                      </p:cBhvr>
                                      <p:by>
                                        <p:hsl h="-7200000" s="0" l="0"/>
                                      </p:by>
                                    </p:animClr>
                                    <p:set>
                                      <p:cBhvr>
                                        <p:cTn id="69" dur="500" fill="hold"/>
                                        <p:tgtEl>
                                          <p:spTgt spid="332816"/>
                                        </p:tgtEl>
                                        <p:attrNameLst>
                                          <p:attrName>fill.type</p:attrName>
                                        </p:attrNameLst>
                                      </p:cBhvr>
                                      <p:to>
                                        <p:strVal val="solid"/>
                                      </p:to>
                                    </p:set>
                                  </p:childTnLst>
                                </p:cTn>
                              </p:par>
                              <p:par>
                                <p:cTn id="70" presetID="22" presetClass="emph" presetSubtype="0" repeatCount="5000" fill="hold" grpId="1" nodeType="withEffect">
                                  <p:stCondLst>
                                    <p:cond delay="0"/>
                                  </p:stCondLst>
                                  <p:childTnLst>
                                    <p:animClr clrSpc="hsl" dir="cw">
                                      <p:cBhvr override="childStyle">
                                        <p:cTn id="71" dur="500" fill="hold"/>
                                        <p:tgtEl>
                                          <p:spTgt spid="332824"/>
                                        </p:tgtEl>
                                        <p:attrNameLst>
                                          <p:attrName>style.color</p:attrName>
                                        </p:attrNameLst>
                                      </p:cBhvr>
                                      <p:by>
                                        <p:hsl h="-7200000" s="0" l="0"/>
                                      </p:by>
                                    </p:animClr>
                                    <p:animClr clrSpc="hsl" dir="cw">
                                      <p:cBhvr>
                                        <p:cTn id="72" dur="500" fill="hold"/>
                                        <p:tgtEl>
                                          <p:spTgt spid="332824"/>
                                        </p:tgtEl>
                                        <p:attrNameLst>
                                          <p:attrName>fillcolor</p:attrName>
                                        </p:attrNameLst>
                                      </p:cBhvr>
                                      <p:by>
                                        <p:hsl h="-7200000" s="0" l="0"/>
                                      </p:by>
                                    </p:animClr>
                                    <p:animClr clrSpc="hsl" dir="cw">
                                      <p:cBhvr>
                                        <p:cTn id="73" dur="500" fill="hold"/>
                                        <p:tgtEl>
                                          <p:spTgt spid="332824"/>
                                        </p:tgtEl>
                                        <p:attrNameLst>
                                          <p:attrName>stroke.color</p:attrName>
                                        </p:attrNameLst>
                                      </p:cBhvr>
                                      <p:by>
                                        <p:hsl h="-7200000" s="0" l="0"/>
                                      </p:by>
                                    </p:animClr>
                                    <p:set>
                                      <p:cBhvr>
                                        <p:cTn id="74" dur="500" fill="hold"/>
                                        <p:tgtEl>
                                          <p:spTgt spid="3328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9" grpId="0"/>
      <p:bldP spid="332809" grpId="1"/>
      <p:bldP spid="332816" grpId="0"/>
      <p:bldP spid="332816" grpId="1"/>
      <p:bldP spid="332824" grpId="0"/>
      <p:bldP spid="332824" grpId="1"/>
      <p:bldP spid="332825" grpId="0"/>
      <p:bldP spid="332825" grpId="1"/>
      <p:bldP spid="3328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493713"/>
            <a:ext cx="777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sng"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Bài 17</a:t>
            </a:r>
            <a:r>
              <a:rPr kumimoji="0" lang="en-US" altLang="en-US" sz="2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a:t>
            </a:r>
            <a:r>
              <a:rPr kumimoji="0" lang="en-US" altLang="en-US" sz="2000" b="1" i="0" u="none" strike="noStrike" kern="1200" cap="none" spc="0" normalizeH="0" baseline="0" noProof="0" smtClean="0">
                <a:ln>
                  <a:noFill/>
                </a:ln>
                <a:solidFill>
                  <a:srgbClr val="9933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rPr>
              <a:t>VÙNG TRUNG DU VÀ MIỀN NÚI BẮC BỘ</a:t>
            </a:r>
          </a:p>
        </p:txBody>
      </p:sp>
      <p:sp>
        <p:nvSpPr>
          <p:cNvPr id="7171" name="Text Box 4"/>
          <p:cNvSpPr txBox="1">
            <a:spLocks noChangeArrowheads="1"/>
          </p:cNvSpPr>
          <p:nvPr/>
        </p:nvSpPr>
        <p:spPr bwMode="auto">
          <a:xfrm>
            <a:off x="304800" y="1516063"/>
            <a:ext cx="8382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en-US" sz="2800" b="0"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V. Các trung tâm kinh tế:</a:t>
            </a:r>
          </a:p>
          <a:p>
            <a:pPr algn="just"/>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thành</a:t>
            </a:r>
            <a:r>
              <a:rPr lang="en-US" dirty="0">
                <a:latin typeface="Times  New Roman"/>
              </a:rPr>
              <a:t> </a:t>
            </a:r>
            <a:r>
              <a:rPr lang="en-US" dirty="0" err="1">
                <a:latin typeface="Times  New Roman"/>
              </a:rPr>
              <a:t>phố</a:t>
            </a:r>
            <a:r>
              <a:rPr lang="en-US" dirty="0">
                <a:latin typeface="Times  New Roman"/>
              </a:rPr>
              <a:t> </a:t>
            </a:r>
            <a:r>
              <a:rPr lang="en-US" dirty="0" err="1">
                <a:latin typeface="Times  New Roman"/>
              </a:rPr>
              <a:t>Thái</a:t>
            </a:r>
            <a:r>
              <a:rPr lang="en-US" dirty="0">
                <a:latin typeface="Times  New Roman"/>
              </a:rPr>
              <a:t> </a:t>
            </a:r>
            <a:r>
              <a:rPr lang="en-US" dirty="0" err="1">
                <a:latin typeface="Times  New Roman"/>
              </a:rPr>
              <a:t>Nguyên</a:t>
            </a:r>
            <a:r>
              <a:rPr lang="en-US" dirty="0">
                <a:latin typeface="Times  New Roman"/>
              </a:rPr>
              <a:t>, </a:t>
            </a:r>
            <a:r>
              <a:rPr lang="en-US" dirty="0" err="1">
                <a:latin typeface="Times  New Roman"/>
              </a:rPr>
              <a:t>Việt</a:t>
            </a:r>
            <a:r>
              <a:rPr lang="en-US" dirty="0">
                <a:latin typeface="Times  New Roman"/>
              </a:rPr>
              <a:t> </a:t>
            </a:r>
            <a:r>
              <a:rPr lang="en-US" dirty="0" err="1">
                <a:latin typeface="Times  New Roman"/>
              </a:rPr>
              <a:t>Trì</a:t>
            </a:r>
            <a:r>
              <a:rPr lang="en-US" dirty="0">
                <a:latin typeface="Times  New Roman"/>
              </a:rPr>
              <a:t>, </a:t>
            </a:r>
            <a:r>
              <a:rPr lang="en-US" dirty="0" err="1">
                <a:latin typeface="Times  New Roman"/>
              </a:rPr>
              <a:t>Hạ</a:t>
            </a:r>
            <a:r>
              <a:rPr lang="en-US" dirty="0">
                <a:latin typeface="Times  New Roman"/>
              </a:rPr>
              <a:t> Long, </a:t>
            </a:r>
            <a:r>
              <a:rPr lang="en-US" dirty="0" err="1">
                <a:latin typeface="Times  New Roman"/>
              </a:rPr>
              <a:t>Lạng</a:t>
            </a:r>
            <a:r>
              <a:rPr lang="en-US" dirty="0">
                <a:latin typeface="Times  New Roman"/>
              </a:rPr>
              <a:t> </a:t>
            </a:r>
            <a:r>
              <a:rPr lang="en-US" dirty="0" err="1">
                <a:latin typeface="Times  New Roman"/>
              </a:rPr>
              <a:t>Sơn</a:t>
            </a:r>
            <a:r>
              <a:rPr lang="en-US" dirty="0">
                <a:latin typeface="Times  New Roman"/>
              </a:rPr>
              <a:t> </a:t>
            </a:r>
            <a:r>
              <a:rPr lang="en-US" dirty="0" err="1">
                <a:latin typeface="Times  New Roman"/>
              </a:rPr>
              <a:t>là</a:t>
            </a:r>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trung</a:t>
            </a:r>
            <a:r>
              <a:rPr lang="en-US" dirty="0">
                <a:latin typeface="Times  New Roman"/>
              </a:rPr>
              <a:t> </a:t>
            </a:r>
            <a:r>
              <a:rPr lang="en-US" dirty="0" err="1">
                <a:latin typeface="Times  New Roman"/>
              </a:rPr>
              <a:t>tâm</a:t>
            </a:r>
            <a:r>
              <a:rPr lang="en-US" dirty="0">
                <a:latin typeface="Times  New Roman"/>
              </a:rPr>
              <a:t> </a:t>
            </a:r>
            <a:r>
              <a:rPr lang="en-US" dirty="0" err="1">
                <a:latin typeface="Times  New Roman"/>
              </a:rPr>
              <a:t>kinh</a:t>
            </a:r>
            <a:r>
              <a:rPr lang="en-US" dirty="0">
                <a:latin typeface="Times  New Roman"/>
              </a:rPr>
              <a:t> </a:t>
            </a:r>
            <a:r>
              <a:rPr lang="en-US" dirty="0" err="1">
                <a:latin typeface="Times  New Roman"/>
              </a:rPr>
              <a:t>tế</a:t>
            </a:r>
            <a:r>
              <a:rPr lang="en-US" dirty="0">
                <a:latin typeface="Times  New Roman"/>
              </a:rPr>
              <a:t> </a:t>
            </a:r>
            <a:r>
              <a:rPr lang="en-US" dirty="0" err="1">
                <a:latin typeface="Times  New Roman"/>
              </a:rPr>
              <a:t>quan</a:t>
            </a:r>
            <a:r>
              <a:rPr lang="en-US" dirty="0">
                <a:latin typeface="Times  New Roman"/>
              </a:rPr>
              <a:t> </a:t>
            </a:r>
            <a:r>
              <a:rPr lang="en-US" dirty="0" err="1">
                <a:latin typeface="Times  New Roman"/>
              </a:rPr>
              <a:t>trọng</a:t>
            </a:r>
            <a:r>
              <a:rPr lang="en-US" dirty="0">
                <a:latin typeface="Times  New Roman"/>
              </a:rPr>
              <a:t>. </a:t>
            </a:r>
            <a:r>
              <a:rPr lang="en-US" dirty="0" err="1">
                <a:latin typeface="Times  New Roman"/>
              </a:rPr>
              <a:t>Mỗi</a:t>
            </a:r>
            <a:r>
              <a:rPr lang="en-US" dirty="0">
                <a:latin typeface="Times  New Roman"/>
              </a:rPr>
              <a:t> </a:t>
            </a:r>
            <a:r>
              <a:rPr lang="en-US" dirty="0" err="1">
                <a:latin typeface="Times  New Roman"/>
              </a:rPr>
              <a:t>TP’đều</a:t>
            </a:r>
            <a:r>
              <a:rPr lang="en-US" dirty="0">
                <a:latin typeface="Times  New Roman"/>
              </a:rPr>
              <a:t> </a:t>
            </a:r>
            <a:r>
              <a:rPr lang="en-US" dirty="0" err="1">
                <a:latin typeface="Times  New Roman"/>
              </a:rPr>
              <a:t>có</a:t>
            </a:r>
            <a:r>
              <a:rPr lang="en-US" dirty="0">
                <a:latin typeface="Times  New Roman"/>
              </a:rPr>
              <a:t> </a:t>
            </a:r>
            <a:r>
              <a:rPr lang="en-US" dirty="0" err="1">
                <a:latin typeface="Times  New Roman"/>
              </a:rPr>
              <a:t>một</a:t>
            </a:r>
            <a:r>
              <a:rPr lang="en-US" dirty="0">
                <a:latin typeface="Times  New Roman"/>
              </a:rPr>
              <a:t> </a:t>
            </a:r>
            <a:r>
              <a:rPr lang="en-US" dirty="0" err="1">
                <a:latin typeface="Times  New Roman"/>
              </a:rPr>
              <a:t>số</a:t>
            </a:r>
            <a:r>
              <a:rPr lang="en-US" dirty="0">
                <a:latin typeface="Times  New Roman"/>
              </a:rPr>
              <a:t> </a:t>
            </a:r>
            <a:r>
              <a:rPr lang="en-US" dirty="0" err="1">
                <a:latin typeface="Times  New Roman"/>
              </a:rPr>
              <a:t>ngành</a:t>
            </a:r>
            <a:r>
              <a:rPr lang="en-US" dirty="0">
                <a:latin typeface="Times  New Roman"/>
              </a:rPr>
              <a:t> </a:t>
            </a:r>
            <a:r>
              <a:rPr lang="en-US" dirty="0" err="1">
                <a:latin typeface="Times  New Roman"/>
              </a:rPr>
              <a:t>công</a:t>
            </a:r>
            <a:r>
              <a:rPr lang="en-US" dirty="0">
                <a:latin typeface="Times  New Roman"/>
              </a:rPr>
              <a:t> </a:t>
            </a:r>
            <a:r>
              <a:rPr lang="en-US" dirty="0" err="1">
                <a:latin typeface="Times  New Roman"/>
              </a:rPr>
              <a:t>nghiệp</a:t>
            </a:r>
            <a:r>
              <a:rPr lang="en-US" dirty="0">
                <a:latin typeface="Times  New Roman"/>
              </a:rPr>
              <a:t> </a:t>
            </a:r>
            <a:r>
              <a:rPr lang="en-US" dirty="0" err="1">
                <a:latin typeface="Times  New Roman"/>
              </a:rPr>
              <a:t>đặc</a:t>
            </a:r>
            <a:r>
              <a:rPr lang="en-US" dirty="0">
                <a:latin typeface="Times  New Roman"/>
              </a:rPr>
              <a:t> </a:t>
            </a:r>
            <a:r>
              <a:rPr lang="en-US" dirty="0" err="1">
                <a:latin typeface="Times  New Roman"/>
              </a:rPr>
              <a:t>trưng</a:t>
            </a:r>
            <a:r>
              <a:rPr lang="en-US" dirty="0">
                <a:latin typeface="Times  New Roman"/>
              </a:rPr>
              <a:t>.</a:t>
            </a:r>
          </a:p>
          <a:p>
            <a:pPr algn="just"/>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thành</a:t>
            </a:r>
            <a:r>
              <a:rPr lang="en-US" dirty="0">
                <a:latin typeface="Times  New Roman"/>
              </a:rPr>
              <a:t> </a:t>
            </a:r>
            <a:r>
              <a:rPr lang="en-US" dirty="0" err="1">
                <a:latin typeface="Times  New Roman"/>
              </a:rPr>
              <a:t>phố</a:t>
            </a:r>
            <a:r>
              <a:rPr lang="en-US" dirty="0">
                <a:latin typeface="Times  New Roman"/>
              </a:rPr>
              <a:t> </a:t>
            </a:r>
            <a:r>
              <a:rPr lang="en-US" dirty="0" err="1">
                <a:latin typeface="Times  New Roman"/>
              </a:rPr>
              <a:t>Yên</a:t>
            </a:r>
            <a:r>
              <a:rPr lang="en-US" dirty="0">
                <a:latin typeface="Times  New Roman"/>
              </a:rPr>
              <a:t> </a:t>
            </a:r>
            <a:r>
              <a:rPr lang="en-US" dirty="0" err="1">
                <a:latin typeface="Times  New Roman"/>
              </a:rPr>
              <a:t>Bái</a:t>
            </a:r>
            <a:r>
              <a:rPr lang="en-US" dirty="0">
                <a:latin typeface="Times  New Roman"/>
              </a:rPr>
              <a:t>, </a:t>
            </a:r>
            <a:r>
              <a:rPr lang="en-US" dirty="0" err="1">
                <a:latin typeface="Times  New Roman"/>
              </a:rPr>
              <a:t>Điện</a:t>
            </a:r>
            <a:r>
              <a:rPr lang="en-US" dirty="0">
                <a:latin typeface="Times  New Roman"/>
              </a:rPr>
              <a:t> </a:t>
            </a:r>
            <a:r>
              <a:rPr lang="en-US" dirty="0" err="1">
                <a:latin typeface="Times  New Roman"/>
              </a:rPr>
              <a:t>Biên</a:t>
            </a:r>
            <a:r>
              <a:rPr lang="en-US" dirty="0">
                <a:latin typeface="Times  New Roman"/>
              </a:rPr>
              <a:t> </a:t>
            </a:r>
            <a:r>
              <a:rPr lang="en-US" dirty="0" err="1">
                <a:latin typeface="Times  New Roman"/>
              </a:rPr>
              <a:t>Phủ</a:t>
            </a:r>
            <a:r>
              <a:rPr lang="en-US" dirty="0">
                <a:latin typeface="Times  New Roman"/>
              </a:rPr>
              <a:t>, </a:t>
            </a:r>
            <a:r>
              <a:rPr lang="en-US" dirty="0" err="1">
                <a:latin typeface="Times  New Roman"/>
              </a:rPr>
              <a:t>Lào</a:t>
            </a:r>
            <a:r>
              <a:rPr lang="en-US" dirty="0">
                <a:latin typeface="Times  New Roman"/>
              </a:rPr>
              <a:t> </a:t>
            </a:r>
            <a:r>
              <a:rPr lang="en-US" dirty="0" err="1">
                <a:latin typeface="Times  New Roman"/>
              </a:rPr>
              <a:t>Cai</a:t>
            </a:r>
            <a:r>
              <a:rPr lang="en-US" dirty="0">
                <a:latin typeface="Times  New Roman"/>
              </a:rPr>
              <a:t> </a:t>
            </a:r>
            <a:r>
              <a:rPr lang="en-US" dirty="0" err="1">
                <a:latin typeface="Times  New Roman"/>
              </a:rPr>
              <a:t>và</a:t>
            </a:r>
            <a:r>
              <a:rPr lang="en-US" dirty="0">
                <a:latin typeface="Times  New Roman"/>
              </a:rPr>
              <a:t> </a:t>
            </a:r>
            <a:r>
              <a:rPr lang="en-US" dirty="0" err="1">
                <a:latin typeface="Times  New Roman"/>
              </a:rPr>
              <a:t>thị</a:t>
            </a:r>
            <a:r>
              <a:rPr lang="en-US" dirty="0">
                <a:latin typeface="Times  New Roman"/>
              </a:rPr>
              <a:t> </a:t>
            </a:r>
            <a:r>
              <a:rPr lang="en-US" dirty="0" err="1">
                <a:latin typeface="Times  New Roman"/>
              </a:rPr>
              <a:t>xã</a:t>
            </a:r>
            <a:r>
              <a:rPr lang="en-US" dirty="0">
                <a:latin typeface="Times  New Roman"/>
              </a:rPr>
              <a:t> </a:t>
            </a:r>
            <a:r>
              <a:rPr lang="en-US" dirty="0" err="1">
                <a:latin typeface="Times  New Roman"/>
              </a:rPr>
              <a:t>Sơn</a:t>
            </a:r>
            <a:r>
              <a:rPr lang="en-US" dirty="0">
                <a:latin typeface="Times  New Roman"/>
              </a:rPr>
              <a:t> La </a:t>
            </a:r>
            <a:r>
              <a:rPr lang="en-US" dirty="0" err="1">
                <a:latin typeface="Times  New Roman"/>
              </a:rPr>
              <a:t>đang</a:t>
            </a:r>
            <a:r>
              <a:rPr lang="en-US" dirty="0">
                <a:latin typeface="Times  New Roman"/>
              </a:rPr>
              <a:t> </a:t>
            </a:r>
            <a:r>
              <a:rPr lang="en-US" dirty="0" err="1">
                <a:latin typeface="Times  New Roman"/>
              </a:rPr>
              <a:t>trở</a:t>
            </a:r>
            <a:r>
              <a:rPr lang="en-US" dirty="0">
                <a:latin typeface="Times  New Roman"/>
              </a:rPr>
              <a:t> </a:t>
            </a:r>
            <a:r>
              <a:rPr lang="en-US" dirty="0" err="1">
                <a:latin typeface="Times  New Roman"/>
              </a:rPr>
              <a:t>thành</a:t>
            </a:r>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trung</a:t>
            </a:r>
            <a:r>
              <a:rPr lang="en-US" dirty="0">
                <a:latin typeface="Times  New Roman"/>
              </a:rPr>
              <a:t> </a:t>
            </a:r>
            <a:r>
              <a:rPr lang="en-US" dirty="0" err="1">
                <a:latin typeface="Times  New Roman"/>
              </a:rPr>
              <a:t>tâm</a:t>
            </a:r>
            <a:r>
              <a:rPr lang="en-US" dirty="0">
                <a:latin typeface="Times  New Roman"/>
              </a:rPr>
              <a:t> </a:t>
            </a:r>
            <a:r>
              <a:rPr lang="en-US" dirty="0" err="1">
                <a:latin typeface="Times  New Roman"/>
              </a:rPr>
              <a:t>kinh</a:t>
            </a:r>
            <a:r>
              <a:rPr lang="en-US" dirty="0">
                <a:latin typeface="Times  New Roman"/>
              </a:rPr>
              <a:t> </a:t>
            </a:r>
            <a:r>
              <a:rPr lang="en-US" dirty="0" err="1">
                <a:latin typeface="Times  New Roman"/>
              </a:rPr>
              <a:t>tế</a:t>
            </a:r>
            <a:r>
              <a:rPr lang="en-US" dirty="0">
                <a:latin typeface="Times  New Roman"/>
              </a:rPr>
              <a:t> </a:t>
            </a:r>
            <a:r>
              <a:rPr lang="vi-VN" dirty="0" smtClean="0">
                <a:latin typeface="Times  New Roman"/>
              </a:rPr>
              <a:t>vùng.</a:t>
            </a:r>
            <a:endParaRPr kumimoji="0" lang="en-US" altLang="en-US" sz="2800" b="0" i="0" strike="noStrike" kern="1200" cap="none" spc="0" normalizeH="0" baseline="0" noProof="0" dirty="0" err="1" smtClean="0">
              <a:ln>
                <a:noFill/>
              </a:ln>
              <a:effectLst/>
              <a:uLnTx/>
              <a:uFillTx/>
              <a:latin typeface="Times  New Roman"/>
            </a:endParaRPr>
          </a:p>
        </p:txBody>
      </p:sp>
      <p:pic>
        <p:nvPicPr>
          <p:cNvPr id="61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74638"/>
            <a:ext cx="121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73038"/>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86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10214773"/>
              </p:ext>
            </p:extLst>
          </p:nvPr>
        </p:nvGraphicFramePr>
        <p:xfrm>
          <a:off x="228600" y="1905000"/>
          <a:ext cx="8610600" cy="1798320"/>
        </p:xfrm>
        <a:graphic>
          <a:graphicData uri="http://schemas.openxmlformats.org/drawingml/2006/table">
            <a:tbl>
              <a:tblPr firstRow="1" firstCol="1" lastRow="1" lastCol="1" bandRow="1" bandCol="1">
                <a:tableStyleId>{5C22544A-7EE6-4342-B048-85BDC9FD1C3A}</a:tableStyleId>
              </a:tblPr>
              <a:tblGrid>
                <a:gridCol w="2152095">
                  <a:extLst>
                    <a:ext uri="{9D8B030D-6E8A-4147-A177-3AD203B41FA5}">
                      <a16:colId xmlns:a16="http://schemas.microsoft.com/office/drawing/2014/main" val="20000"/>
                    </a:ext>
                  </a:extLst>
                </a:gridCol>
                <a:gridCol w="2153205">
                  <a:extLst>
                    <a:ext uri="{9D8B030D-6E8A-4147-A177-3AD203B41FA5}">
                      <a16:colId xmlns:a16="http://schemas.microsoft.com/office/drawing/2014/main" val="20001"/>
                    </a:ext>
                  </a:extLst>
                </a:gridCol>
                <a:gridCol w="2152095">
                  <a:extLst>
                    <a:ext uri="{9D8B030D-6E8A-4147-A177-3AD203B41FA5}">
                      <a16:colId xmlns:a16="http://schemas.microsoft.com/office/drawing/2014/main" val="20002"/>
                    </a:ext>
                  </a:extLst>
                </a:gridCol>
                <a:gridCol w="2153205">
                  <a:extLst>
                    <a:ext uri="{9D8B030D-6E8A-4147-A177-3AD203B41FA5}">
                      <a16:colId xmlns:a16="http://schemas.microsoft.com/office/drawing/2014/main" val="20003"/>
                    </a:ext>
                  </a:extLst>
                </a:gridCol>
              </a:tblGrid>
              <a:tr h="533400">
                <a:tc>
                  <a:txBody>
                    <a:bodyPr/>
                    <a:lstStyle/>
                    <a:p>
                      <a:pPr algn="ctr">
                        <a:spcAft>
                          <a:spcPts val="0"/>
                        </a:spcAft>
                      </a:pPr>
                      <a:r>
                        <a:rPr lang="pt-BR" sz="2400">
                          <a:effectLst/>
                          <a:latin typeface="Times New Roman" pitchFamily="18" charset="0"/>
                          <a:cs typeface="Times New Roman" pitchFamily="18" charset="0"/>
                        </a:rPr>
                        <a:t>Năm</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1995</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2000</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2002</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0"/>
                  </a:ext>
                </a:extLst>
              </a:tr>
              <a:tr h="533400">
                <a:tc>
                  <a:txBody>
                    <a:bodyPr/>
                    <a:lstStyle/>
                    <a:p>
                      <a:pPr algn="ctr">
                        <a:spcAft>
                          <a:spcPts val="0"/>
                        </a:spcAft>
                      </a:pPr>
                      <a:r>
                        <a:rPr lang="pt-BR" sz="2400">
                          <a:effectLst/>
                          <a:latin typeface="Times New Roman" pitchFamily="18" charset="0"/>
                          <a:cs typeface="Times New Roman" pitchFamily="18" charset="0"/>
                        </a:rPr>
                        <a:t>Tây Bắc</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320,5</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541,1</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696,2</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1"/>
                  </a:ext>
                </a:extLst>
              </a:tr>
              <a:tr h="731520">
                <a:tc>
                  <a:txBody>
                    <a:bodyPr/>
                    <a:lstStyle/>
                    <a:p>
                      <a:pPr algn="ctr">
                        <a:spcAft>
                          <a:spcPts val="0"/>
                        </a:spcAft>
                      </a:pPr>
                      <a:r>
                        <a:rPr lang="pt-BR" sz="2400">
                          <a:effectLst/>
                          <a:latin typeface="Times New Roman" pitchFamily="18" charset="0"/>
                          <a:cs typeface="Times New Roman" pitchFamily="18" charset="0"/>
                        </a:rPr>
                        <a:t>Đông Bắc</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6179,2</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10657,7</a:t>
                      </a:r>
                      <a:endParaRPr lang="en-US" sz="2400">
                        <a:effectLst/>
                        <a:latin typeface="Times New Roman" pitchFamily="18" charset="0"/>
                        <a:ea typeface="Times New Roman"/>
                        <a:cs typeface="Times New Roman" pitchFamily="18" charset="0"/>
                      </a:endParaRPr>
                    </a:p>
                  </a:txBody>
                  <a:tcPr marL="68580" marR="68580" marT="0" marB="0" anchor="ctr"/>
                </a:tc>
                <a:tc>
                  <a:txBody>
                    <a:bodyPr/>
                    <a:lstStyle/>
                    <a:p>
                      <a:pPr algn="ctr">
                        <a:spcAft>
                          <a:spcPts val="0"/>
                        </a:spcAft>
                      </a:pPr>
                      <a:r>
                        <a:rPr lang="pt-BR" sz="2400">
                          <a:effectLst/>
                          <a:latin typeface="Times New Roman" pitchFamily="18" charset="0"/>
                          <a:cs typeface="Times New Roman" pitchFamily="18" charset="0"/>
                        </a:rPr>
                        <a:t>14301, 3</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6" name="TextBox 5"/>
          <p:cNvSpPr txBox="1"/>
          <p:nvPr/>
        </p:nvSpPr>
        <p:spPr>
          <a:xfrm>
            <a:off x="3581400" y="152401"/>
            <a:ext cx="236220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Luyện tập:</a:t>
            </a:r>
            <a:endParaRPr lang="en-US" sz="3200" b="1">
              <a:latin typeface="Times New Roman" pitchFamily="18" charset="0"/>
              <a:cs typeface="Times New Roman" pitchFamily="18" charset="0"/>
            </a:endParaRPr>
          </a:p>
        </p:txBody>
      </p:sp>
      <p:sp>
        <p:nvSpPr>
          <p:cNvPr id="7" name="TextBox 6"/>
          <p:cNvSpPr txBox="1"/>
          <p:nvPr/>
        </p:nvSpPr>
        <p:spPr>
          <a:xfrm>
            <a:off x="228600" y="838201"/>
            <a:ext cx="8686800" cy="954107"/>
          </a:xfrm>
          <a:prstGeom prst="rect">
            <a:avLst/>
          </a:prstGeom>
          <a:noFill/>
        </p:spPr>
        <p:txBody>
          <a:bodyPr wrap="square" rtlCol="0">
            <a:spAutoFit/>
          </a:bodyPr>
          <a:lstStyle/>
          <a:p>
            <a:r>
              <a:rPr lang="fr-FR" sz="2800" b="1" i="1">
                <a:latin typeface="Times New Roman" pitchFamily="18" charset="0"/>
                <a:cs typeface="Times New Roman" pitchFamily="18" charset="0"/>
              </a:rPr>
              <a:t>Cho bảng số liệu: Giá trị sản xuất công nghiệp ở Trung du và miền núi Bắc </a:t>
            </a:r>
            <a:r>
              <a:rPr lang="fr-FR" sz="2800" b="1" i="1" smtClean="0">
                <a:latin typeface="Times New Roman" pitchFamily="18" charset="0"/>
                <a:cs typeface="Times New Roman" pitchFamily="18" charset="0"/>
              </a:rPr>
              <a:t>Bộ                     </a:t>
            </a:r>
            <a:r>
              <a:rPr lang="pt-BR" b="1" i="1">
                <a:latin typeface="Times New Roman" pitchFamily="18" charset="0"/>
                <a:cs typeface="Times New Roman" pitchFamily="18" charset="0"/>
              </a:rPr>
              <a:t>(Đơn vị: tỉ đồng</a:t>
            </a:r>
            <a:r>
              <a:rPr lang="pt-BR" b="1" i="1" smtClean="0">
                <a:latin typeface="Times New Roman" pitchFamily="18" charset="0"/>
                <a:cs typeface="Times New Roman" pitchFamily="18" charset="0"/>
              </a:rPr>
              <a:t>)</a:t>
            </a:r>
            <a:r>
              <a:rPr lang="fr-FR" b="1" i="1" smtClean="0">
                <a:latin typeface="Times New Roman" pitchFamily="18" charset="0"/>
                <a:cs typeface="Times New Roman" pitchFamily="18" charset="0"/>
              </a:rPr>
              <a:t>   </a:t>
            </a:r>
            <a:r>
              <a:rPr lang="fr-FR" sz="2800" b="1" i="1" smtClean="0">
                <a:latin typeface="Times New Roman" pitchFamily="18" charset="0"/>
                <a:cs typeface="Times New Roman" pitchFamily="18" charset="0"/>
              </a:rPr>
              <a:t>                                                                                                                            </a:t>
            </a:r>
            <a:endParaRPr lang="en-US" sz="2800" b="1" i="1">
              <a:latin typeface="Times New Roman" pitchFamily="18" charset="0"/>
              <a:cs typeface="Times New Roman" pitchFamily="18" charset="0"/>
            </a:endParaRPr>
          </a:p>
        </p:txBody>
      </p:sp>
      <p:sp>
        <p:nvSpPr>
          <p:cNvPr id="2" name="TextBox 1"/>
          <p:cNvSpPr txBox="1"/>
          <p:nvPr/>
        </p:nvSpPr>
        <p:spPr>
          <a:xfrm>
            <a:off x="228600" y="3962400"/>
            <a:ext cx="8686800" cy="1815882"/>
          </a:xfrm>
          <a:prstGeom prst="rect">
            <a:avLst/>
          </a:prstGeom>
          <a:noFill/>
        </p:spPr>
        <p:txBody>
          <a:bodyPr wrap="square" rtlCol="0">
            <a:spAutoFit/>
          </a:bodyPr>
          <a:lstStyle/>
          <a:p>
            <a:pPr algn="just"/>
            <a:r>
              <a:rPr lang="pt-BR" sz="2800" smtClean="0">
                <a:latin typeface="Times New Roman" pitchFamily="18" charset="0"/>
                <a:cs typeface="Times New Roman" pitchFamily="18" charset="0"/>
              </a:rPr>
              <a:t>       Dựa </a:t>
            </a:r>
            <a:r>
              <a:rPr lang="pt-BR" sz="2800">
                <a:latin typeface="Times New Roman" pitchFamily="18" charset="0"/>
                <a:cs typeface="Times New Roman" pitchFamily="18" charset="0"/>
              </a:rPr>
              <a:t>vào bảng số liệu và kiến thức đã học. Hãy so sánh sự khác nhau về hoạt động công nghiệp giữa Đông Bắc và Tây Bắc. Giải thích nguyên nhân của sự khác biệt đó.</a:t>
            </a:r>
            <a:endParaRPr lang="en-US" sz="2800">
              <a:latin typeface="Times New Roman" pitchFamily="18" charset="0"/>
              <a:cs typeface="Times New Roman" pitchFamily="18" charset="0"/>
            </a:endParaRPr>
          </a:p>
          <a:p>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6733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0800" y="685800"/>
            <a:ext cx="3657600" cy="584775"/>
          </a:xfrm>
          <a:prstGeom prst="rect">
            <a:avLst/>
          </a:prstGeom>
          <a:noFill/>
        </p:spPr>
        <p:txBody>
          <a:bodyPr wrap="square" rtlCol="0">
            <a:spAutoFit/>
          </a:bodyPr>
          <a:lstStyle/>
          <a:p>
            <a:r>
              <a:rPr lang="fr-FR" sz="3200" b="1" dirty="0" err="1">
                <a:solidFill>
                  <a:srgbClr val="FF0000"/>
                </a:solidFill>
                <a:latin typeface="Times New Roman" pitchFamily="18" charset="0"/>
                <a:cs typeface="Times New Roman" pitchFamily="18" charset="0"/>
              </a:rPr>
              <a:t>Hướng</a:t>
            </a:r>
            <a:r>
              <a:rPr lang="fr-FR" sz="3200" b="1" dirty="0">
                <a:solidFill>
                  <a:srgbClr val="FF0000"/>
                </a:solidFill>
                <a:latin typeface="Times New Roman" pitchFamily="18" charset="0"/>
                <a:cs typeface="Times New Roman" pitchFamily="18" charset="0"/>
              </a:rPr>
              <a:t> </a:t>
            </a:r>
            <a:r>
              <a:rPr lang="fr-FR" sz="3200" b="1" dirty="0" err="1">
                <a:solidFill>
                  <a:srgbClr val="FF0000"/>
                </a:solidFill>
                <a:latin typeface="Times New Roman" pitchFamily="18" charset="0"/>
                <a:cs typeface="Times New Roman" pitchFamily="18" charset="0"/>
              </a:rPr>
              <a:t>dẫn</a:t>
            </a:r>
            <a:r>
              <a:rPr lang="fr-FR" sz="3200" b="1" dirty="0">
                <a:solidFill>
                  <a:srgbClr val="FF0000"/>
                </a:solidFill>
                <a:latin typeface="Times New Roman" pitchFamily="18" charset="0"/>
                <a:cs typeface="Times New Roman" pitchFamily="18" charset="0"/>
              </a:rPr>
              <a:t> </a:t>
            </a:r>
            <a:r>
              <a:rPr lang="fr-FR" sz="3200" b="1" dirty="0" err="1">
                <a:solidFill>
                  <a:srgbClr val="FF0000"/>
                </a:solidFill>
                <a:latin typeface="Times New Roman" pitchFamily="18" charset="0"/>
                <a:cs typeface="Times New Roman" pitchFamily="18" charset="0"/>
              </a:rPr>
              <a:t>về</a:t>
            </a:r>
            <a:r>
              <a:rPr lang="fr-FR" sz="3200" b="1" dirty="0">
                <a:solidFill>
                  <a:srgbClr val="FF0000"/>
                </a:solidFill>
                <a:latin typeface="Times New Roman" pitchFamily="18" charset="0"/>
                <a:cs typeface="Times New Roman" pitchFamily="18" charset="0"/>
              </a:rPr>
              <a:t> </a:t>
            </a:r>
            <a:r>
              <a:rPr lang="fr-FR" sz="3200" b="1" dirty="0" err="1">
                <a:solidFill>
                  <a:srgbClr val="FF0000"/>
                </a:solidFill>
                <a:latin typeface="Times New Roman" pitchFamily="18" charset="0"/>
                <a:cs typeface="Times New Roman" pitchFamily="18" charset="0"/>
              </a:rPr>
              <a:t>nhà</a:t>
            </a:r>
            <a:r>
              <a:rPr lang="fr-FR" sz="3200" dirty="0" smtClean="0">
                <a:solidFill>
                  <a:srgbClr val="FF0000"/>
                </a:solidFill>
              </a:rPr>
              <a:t>:</a:t>
            </a:r>
            <a:endParaRPr lang="en-US" sz="3200" dirty="0">
              <a:solidFill>
                <a:srgbClr val="FF0000"/>
              </a:solidFill>
            </a:endParaRPr>
          </a:p>
        </p:txBody>
      </p:sp>
      <p:sp>
        <p:nvSpPr>
          <p:cNvPr id="7" name="TextBox 6"/>
          <p:cNvSpPr txBox="1"/>
          <p:nvPr/>
        </p:nvSpPr>
        <p:spPr>
          <a:xfrm>
            <a:off x="685800" y="1981200"/>
            <a:ext cx="8077200" cy="1384995"/>
          </a:xfrm>
          <a:prstGeom prst="rect">
            <a:avLst/>
          </a:prstGeom>
          <a:noFill/>
        </p:spPr>
        <p:txBody>
          <a:bodyPr wrap="square" rtlCol="0">
            <a:spAutoFit/>
          </a:bodyPr>
          <a:lstStyle/>
          <a:p>
            <a:r>
              <a:rPr lang="pt-BR" sz="2800" dirty="0">
                <a:latin typeface="Times New Roman" pitchFamily="18" charset="0"/>
                <a:cs typeface="Times New Roman" pitchFamily="18" charset="0"/>
              </a:rPr>
              <a:t>- Học bài cũ, trả lời câu hỏi SGK.</a:t>
            </a:r>
            <a:endParaRPr lang="en-US" sz="2800" dirty="0">
              <a:latin typeface="Times New Roman" pitchFamily="18" charset="0"/>
              <a:cs typeface="Times New Roman" pitchFamily="18" charset="0"/>
            </a:endParaRPr>
          </a:p>
          <a:p>
            <a:r>
              <a:rPr lang="pt-BR" sz="2800" dirty="0">
                <a:latin typeface="Times New Roman" pitchFamily="18" charset="0"/>
                <a:cs typeface="Times New Roman" pitchFamily="18" charset="0"/>
              </a:rPr>
              <a:t>- Đọc trước bài mới, xem kĩ hệ thống câu hỏi SGK bài </a:t>
            </a:r>
            <a:r>
              <a:rPr lang="vi-VN" sz="2800" dirty="0" smtClean="0">
                <a:latin typeface="Times New Roman" pitchFamily="18" charset="0"/>
                <a:cs typeface="Times New Roman" pitchFamily="18" charset="0"/>
              </a:rPr>
              <a:t>20, 21.</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30331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srcRect/>
          <a:stretch>
            <a:fillRect/>
          </a:stretch>
        </p:blipFill>
        <p:spPr bwMode="auto">
          <a:xfrm>
            <a:off x="0" y="0"/>
            <a:ext cx="4267200" cy="5943600"/>
          </a:xfrm>
          <a:prstGeom prst="rect">
            <a:avLst/>
          </a:prstGeom>
          <a:noFill/>
          <a:ln w="9525">
            <a:noFill/>
            <a:miter lim="800000"/>
            <a:headEnd/>
            <a:tailEnd/>
          </a:ln>
        </p:spPr>
      </p:pic>
      <p:pic>
        <p:nvPicPr>
          <p:cNvPr id="237571" name="Picture 3"/>
          <p:cNvPicPr>
            <a:picLocks noChangeAspect="1" noChangeArrowheads="1"/>
          </p:cNvPicPr>
          <p:nvPr/>
        </p:nvPicPr>
        <p:blipFill>
          <a:blip r:embed="rId3"/>
          <a:srcRect/>
          <a:stretch>
            <a:fillRect/>
          </a:stretch>
        </p:blipFill>
        <p:spPr bwMode="auto">
          <a:xfrm>
            <a:off x="4343400" y="0"/>
            <a:ext cx="4800600" cy="6629400"/>
          </a:xfrm>
          <a:prstGeom prst="rect">
            <a:avLst/>
          </a:prstGeom>
          <a:noFill/>
          <a:ln w="9525">
            <a:noFill/>
            <a:miter lim="800000"/>
            <a:headEnd/>
            <a:tailEnd/>
          </a:ln>
        </p:spPr>
      </p:pic>
      <p:sp>
        <p:nvSpPr>
          <p:cNvPr id="237572" name="Text Box 4"/>
          <p:cNvSpPr txBox="1">
            <a:spLocks noChangeArrowheads="1"/>
          </p:cNvSpPr>
          <p:nvPr/>
        </p:nvSpPr>
        <p:spPr bwMode="auto">
          <a:xfrm>
            <a:off x="0" y="6172200"/>
            <a:ext cx="4648200" cy="457200"/>
          </a:xfrm>
          <a:prstGeom prst="rect">
            <a:avLst/>
          </a:prstGeom>
          <a:noFill/>
          <a:ln w="9525">
            <a:noFill/>
            <a:miter lim="800000"/>
            <a:headEnd/>
            <a:tailEnd/>
          </a:ln>
        </p:spPr>
        <p:txBody>
          <a:bodyPr>
            <a:spAutoFit/>
          </a:bodyPr>
          <a:lstStyle/>
          <a:p>
            <a:pPr eaLnBrk="1" hangingPunct="1">
              <a:spcBef>
                <a:spcPct val="50000"/>
              </a:spcBef>
            </a:pPr>
            <a:r>
              <a:rPr lang="en-US" sz="2400">
                <a:solidFill>
                  <a:srgbClr val="0000CC"/>
                </a:solidFill>
                <a:latin typeface="Times New Roman" pitchFamily="18" charset="0"/>
                <a:cs typeface="Arial" charset="0"/>
              </a:rPr>
              <a:t>Khai thác quặng sắt – Thái Nguyên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7570"/>
                                        </p:tgtEl>
                                        <p:attrNameLst>
                                          <p:attrName>style.visibility</p:attrName>
                                        </p:attrNameLst>
                                      </p:cBhvr>
                                      <p:to>
                                        <p:strVal val="visible"/>
                                      </p:to>
                                    </p:set>
                                    <p:animEffect transition="in" filter="diamond(in)">
                                      <p:cBhvr>
                                        <p:cTn id="7" dur="2000"/>
                                        <p:tgtEl>
                                          <p:spTgt spid="23757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37571"/>
                                        </p:tgtEl>
                                        <p:attrNameLst>
                                          <p:attrName>style.visibility</p:attrName>
                                        </p:attrNameLst>
                                      </p:cBhvr>
                                      <p:to>
                                        <p:strVal val="visible"/>
                                      </p:to>
                                    </p:set>
                                    <p:animEffect transition="in" filter="diamond(in)">
                                      <p:cBhvr>
                                        <p:cTn id="12" dur="2000"/>
                                        <p:tgtEl>
                                          <p:spTgt spid="2375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7572">
                                            <p:txEl>
                                              <p:pRg st="0" end="0"/>
                                            </p:txEl>
                                          </p:spTgt>
                                        </p:tgtEl>
                                        <p:attrNameLst>
                                          <p:attrName>style.visibility</p:attrName>
                                        </p:attrNameLst>
                                      </p:cBhvr>
                                      <p:to>
                                        <p:strVal val="visible"/>
                                      </p:to>
                                    </p:set>
                                    <p:anim calcmode="lin" valueType="num">
                                      <p:cBhvr additive="base">
                                        <p:cTn id="17" dur="500" fill="hold"/>
                                        <p:tgtEl>
                                          <p:spTgt spid="23757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757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2"/>
          <p:cNvPicPr>
            <a:picLocks noChangeAspect="1" noChangeArrowheads="1"/>
          </p:cNvPicPr>
          <p:nvPr/>
        </p:nvPicPr>
        <p:blipFill>
          <a:blip r:embed="rId2"/>
          <a:srcRect/>
          <a:stretch>
            <a:fillRect/>
          </a:stretch>
        </p:blipFill>
        <p:spPr bwMode="auto">
          <a:xfrm>
            <a:off x="0" y="0"/>
            <a:ext cx="9144000" cy="6705600"/>
          </a:xfrm>
          <a:prstGeom prst="rect">
            <a:avLst/>
          </a:prstGeom>
          <a:noFill/>
          <a:ln w="9525">
            <a:noFill/>
            <a:miter lim="800000"/>
            <a:headEnd/>
            <a:tailEnd/>
          </a:ln>
        </p:spPr>
      </p:pic>
      <p:sp>
        <p:nvSpPr>
          <p:cNvPr id="6147" name="Rectangle 3"/>
          <p:cNvSpPr>
            <a:spLocks noChangeArrowheads="1"/>
          </p:cNvSpPr>
          <p:nvPr/>
        </p:nvSpPr>
        <p:spPr bwMode="auto">
          <a:xfrm>
            <a:off x="4395788" y="3200400"/>
            <a:ext cx="438150" cy="457200"/>
          </a:xfrm>
          <a:prstGeom prst="rect">
            <a:avLst/>
          </a:prstGeom>
          <a:noFill/>
          <a:ln w="9525">
            <a:noFill/>
            <a:miter lim="800000"/>
            <a:headEnd/>
            <a:tailEnd/>
          </a:ln>
        </p:spPr>
        <p:txBody>
          <a:bodyPr wrap="none">
            <a:spAutoFit/>
          </a:bodyPr>
          <a:lstStyle/>
          <a:p>
            <a:pPr eaLnBrk="1" hangingPunct="1"/>
            <a:r>
              <a:rPr lang="en-US" sz="2400"/>
              <a:t>ệt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Untitled-2"/>
          <p:cNvPicPr>
            <a:picLocks noChangeAspect="1" noChangeArrowheads="1"/>
          </p:cNvPicPr>
          <p:nvPr/>
        </p:nvPicPr>
        <p:blipFill>
          <a:blip r:embed="rId2"/>
          <a:srcRect/>
          <a:stretch>
            <a:fillRect/>
          </a:stretch>
        </p:blipFill>
        <p:spPr bwMode="auto">
          <a:xfrm>
            <a:off x="0" y="838200"/>
            <a:ext cx="7239000" cy="5791200"/>
          </a:xfrm>
          <a:prstGeom prst="rect">
            <a:avLst/>
          </a:prstGeom>
          <a:noFill/>
          <a:ln w="9525">
            <a:noFill/>
            <a:miter lim="800000"/>
            <a:headEnd/>
            <a:tailEnd/>
          </a:ln>
        </p:spPr>
      </p:pic>
      <p:sp>
        <p:nvSpPr>
          <p:cNvPr id="112645" name="AutoShape 5"/>
          <p:cNvSpPr>
            <a:spLocks noChangeArrowheads="1"/>
          </p:cNvSpPr>
          <p:nvPr/>
        </p:nvSpPr>
        <p:spPr bwMode="auto">
          <a:xfrm>
            <a:off x="7467600" y="2590800"/>
            <a:ext cx="1676400" cy="457200"/>
          </a:xfrm>
          <a:prstGeom prst="wedgeRectCallout">
            <a:avLst>
              <a:gd name="adj1" fmla="val -291579"/>
              <a:gd name="adj2" fmla="val -18843"/>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Thác Bà</a:t>
            </a:r>
          </a:p>
        </p:txBody>
      </p:sp>
      <p:sp>
        <p:nvSpPr>
          <p:cNvPr id="10244" name="Rectangle 2"/>
          <p:cNvSpPr>
            <a:spLocks noGrp="1" noChangeArrowheads="1"/>
          </p:cNvSpPr>
          <p:nvPr>
            <p:ph type="body" idx="1"/>
          </p:nvPr>
        </p:nvSpPr>
        <p:spPr>
          <a:xfrm>
            <a:off x="0" y="0"/>
            <a:ext cx="9144000" cy="838200"/>
          </a:xfrm>
        </p:spPr>
        <p:txBody>
          <a:bodyPr>
            <a:normAutofit fontScale="85000" lnSpcReduction="20000"/>
          </a:bodyPr>
          <a:lstStyle/>
          <a:p>
            <a:pPr eaLnBrk="1" hangingPunct="1">
              <a:buFontTx/>
              <a:buNone/>
            </a:pPr>
            <a:r>
              <a:rPr lang="en-US" sz="2400" b="1" i="1" dirty="0" err="1" smtClean="0">
                <a:latin typeface="Times New Roman" pitchFamily="18" charset="0"/>
                <a:cs typeface="Times New Roman" pitchFamily="18" charset="0"/>
              </a:rPr>
              <a:t>Quan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lược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đồ</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tế</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18.1, </a:t>
            </a:r>
            <a:r>
              <a:rPr lang="en-US" sz="2400" b="1" i="1" dirty="0" err="1" smtClean="0">
                <a:latin typeface="Times New Roman" pitchFamily="18" charset="0"/>
                <a:cs typeface="Times New Roman" pitchFamily="18" charset="0"/>
              </a:rPr>
              <a:t>xác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định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máy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thủy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nhiệt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tâm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công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nghiệp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luyện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kim,cơ</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khí,hóa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vùng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Trung</a:t>
            </a:r>
            <a:r>
              <a:rPr lang="en-US" sz="2400" b="1" i="1" dirty="0" smtClean="0">
                <a:latin typeface="Times New Roman" pitchFamily="18" charset="0"/>
                <a:cs typeface="Times New Roman" pitchFamily="18" charset="0"/>
              </a:rPr>
              <a:t> du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miền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núi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Bắc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Bộ</a:t>
            </a:r>
            <a:endParaRPr lang="en-US" sz="2400" b="1" i="1" dirty="0" smtClean="0">
              <a:latin typeface="Times New Roman" pitchFamily="18" charset="0"/>
              <a:cs typeface="Times New Roman" pitchFamily="18" charset="0"/>
            </a:endParaRPr>
          </a:p>
        </p:txBody>
      </p:sp>
      <p:sp>
        <p:nvSpPr>
          <p:cNvPr id="112644" name="AutoShape 4"/>
          <p:cNvSpPr>
            <a:spLocks noChangeArrowheads="1"/>
          </p:cNvSpPr>
          <p:nvPr/>
        </p:nvSpPr>
        <p:spPr bwMode="auto">
          <a:xfrm>
            <a:off x="7467600" y="3200400"/>
            <a:ext cx="1676400" cy="457200"/>
          </a:xfrm>
          <a:prstGeom prst="wedgeRectCallout">
            <a:avLst>
              <a:gd name="adj1" fmla="val -248319"/>
              <a:gd name="adj2" fmla="val 34060"/>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Hòa Bình</a:t>
            </a:r>
          </a:p>
        </p:txBody>
      </p:sp>
      <p:sp>
        <p:nvSpPr>
          <p:cNvPr id="112646" name="AutoShape 6"/>
          <p:cNvSpPr>
            <a:spLocks noChangeArrowheads="1"/>
          </p:cNvSpPr>
          <p:nvPr/>
        </p:nvSpPr>
        <p:spPr bwMode="auto">
          <a:xfrm>
            <a:off x="7467600" y="4419600"/>
            <a:ext cx="1676400" cy="457200"/>
          </a:xfrm>
          <a:prstGeom prst="wedgeRectCallout">
            <a:avLst>
              <a:gd name="adj1" fmla="val -177588"/>
              <a:gd name="adj2" fmla="val -284440"/>
            </a:avLst>
          </a:prstGeom>
          <a:solidFill>
            <a:schemeClr val="bg1"/>
          </a:solidFill>
          <a:ln w="9525">
            <a:solidFill>
              <a:srgbClr val="FF0000"/>
            </a:solidFill>
            <a:miter lim="800000"/>
            <a:headEnd/>
            <a:tailEnd/>
          </a:ln>
        </p:spPr>
        <p:txBody>
          <a:bodyPr/>
          <a:lstStyle/>
          <a:p>
            <a:pPr algn="ctr"/>
            <a:r>
              <a:rPr lang="en-US" sz="2400">
                <a:solidFill>
                  <a:srgbClr val="FF0000"/>
                </a:solidFill>
                <a:latin typeface="Times New Roman" pitchFamily="18" charset="0"/>
                <a:cs typeface="Times New Roman" pitchFamily="18" charset="0"/>
              </a:rPr>
              <a:t>Uông Bí</a:t>
            </a:r>
          </a:p>
        </p:txBody>
      </p:sp>
      <p:sp>
        <p:nvSpPr>
          <p:cNvPr id="7" name="AutoShape 5"/>
          <p:cNvSpPr>
            <a:spLocks noChangeArrowheads="1"/>
          </p:cNvSpPr>
          <p:nvPr/>
        </p:nvSpPr>
        <p:spPr bwMode="auto">
          <a:xfrm>
            <a:off x="7467600" y="3810000"/>
            <a:ext cx="1676400" cy="457200"/>
          </a:xfrm>
          <a:prstGeom prst="wedgeRectCallout">
            <a:avLst>
              <a:gd name="adj1" fmla="val -370023"/>
              <a:gd name="adj2" fmla="val -243981"/>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Sơn La</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Effect transition="in" filter="wheel(4)">
                                      <p:cBhvr>
                                        <p:cTn id="7" dur="1000"/>
                                        <p:tgtEl>
                                          <p:spTgt spid="11264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wheel(4)">
                                      <p:cBhvr>
                                        <p:cTn id="12" dur="1000"/>
                                        <p:tgtEl>
                                          <p:spTgt spid="11264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12646"/>
                                        </p:tgtEl>
                                        <p:attrNameLst>
                                          <p:attrName>style.visibility</p:attrName>
                                        </p:attrNameLst>
                                      </p:cBhvr>
                                      <p:to>
                                        <p:strVal val="visible"/>
                                      </p:to>
                                    </p:set>
                                    <p:animEffect transition="in" filter="wheel(4)">
                                      <p:cBhvr>
                                        <p:cTn id="22" dur="10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nimBg="1"/>
      <p:bldP spid="112644" grpId="0" animBg="1"/>
      <p:bldP spid="11264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2"/>
          <p:cNvPicPr>
            <a:picLocks noChangeAspect="1" noChangeArrowheads="1"/>
          </p:cNvPicPr>
          <p:nvPr/>
        </p:nvPicPr>
        <p:blipFill>
          <a:blip r:embed="rId2"/>
          <a:srcRect/>
          <a:stretch>
            <a:fillRect/>
          </a:stretch>
        </p:blipFill>
        <p:spPr bwMode="auto">
          <a:xfrm>
            <a:off x="0" y="0"/>
            <a:ext cx="9144000" cy="6705600"/>
          </a:xfrm>
          <a:prstGeom prst="rect">
            <a:avLst/>
          </a:prstGeom>
          <a:noFill/>
          <a:ln w="9525">
            <a:noFill/>
            <a:miter lim="800000"/>
            <a:headEnd/>
            <a:tailEnd/>
          </a:ln>
        </p:spPr>
      </p:pic>
      <p:sp>
        <p:nvSpPr>
          <p:cNvPr id="6147" name="Rectangle 3"/>
          <p:cNvSpPr>
            <a:spLocks noChangeArrowheads="1"/>
          </p:cNvSpPr>
          <p:nvPr/>
        </p:nvSpPr>
        <p:spPr bwMode="auto">
          <a:xfrm>
            <a:off x="4395788" y="3200400"/>
            <a:ext cx="438150" cy="457200"/>
          </a:xfrm>
          <a:prstGeom prst="rect">
            <a:avLst/>
          </a:prstGeom>
          <a:noFill/>
          <a:ln w="9525">
            <a:noFill/>
            <a:miter lim="800000"/>
            <a:headEnd/>
            <a:tailEnd/>
          </a:ln>
        </p:spPr>
        <p:txBody>
          <a:bodyPr wrap="none">
            <a:spAutoFit/>
          </a:bodyPr>
          <a:lstStyle/>
          <a:p>
            <a:pPr eaLnBrk="1" hangingPunct="1"/>
            <a:r>
              <a:rPr lang="en-US" sz="2400"/>
              <a:t>ệt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s635783_nd_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nhietdien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1447800" y="381001"/>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UÔNG BÍ</a:t>
            </a:r>
          </a:p>
        </p:txBody>
      </p:sp>
      <p:sp>
        <p:nvSpPr>
          <p:cNvPr id="7" name="Text Box 14"/>
          <p:cNvSpPr txBox="1">
            <a:spLocks noChangeArrowheads="1"/>
          </p:cNvSpPr>
          <p:nvPr/>
        </p:nvSpPr>
        <p:spPr bwMode="auto">
          <a:xfrm>
            <a:off x="6172200" y="304801"/>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CẨM PHẢ</a:t>
            </a:r>
          </a:p>
        </p:txBody>
      </p:sp>
      <p:sp>
        <p:nvSpPr>
          <p:cNvPr id="8" name="Text Box 13"/>
          <p:cNvSpPr txBox="1">
            <a:spLocks noChangeArrowheads="1"/>
          </p:cNvSpPr>
          <p:nvPr/>
        </p:nvSpPr>
        <p:spPr bwMode="auto">
          <a:xfrm>
            <a:off x="3724276" y="765175"/>
            <a:ext cx="168592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NHIỆT ĐIỆN</a:t>
            </a:r>
          </a:p>
        </p:txBody>
      </p:sp>
      <p:pic>
        <p:nvPicPr>
          <p:cNvPr id="9" name="Picture 9" descr="Th%E1%BB%A7y_%C4%91i%E1%BB%87n_H%C3%B2a_B%C3%AC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69822"/>
            <a:ext cx="4495800" cy="338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7" y="3469822"/>
            <a:ext cx="4530951" cy="33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1"/>
          <p:cNvSpPr txBox="1">
            <a:spLocks noChangeArrowheads="1"/>
          </p:cNvSpPr>
          <p:nvPr/>
        </p:nvSpPr>
        <p:spPr bwMode="auto">
          <a:xfrm>
            <a:off x="609600" y="2971801"/>
            <a:ext cx="8001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0000FF"/>
                </a:solidFill>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Phát triển nhiệt điện: Uông Bí, Cẩm Phả. Thủy điện Hòa Bình(1920 MW), </a:t>
            </a:r>
            <a:r>
              <a:rPr lang="en-US" sz="2400" b="1" smtClean="0">
                <a:solidFill>
                  <a:srgbClr val="0000FF"/>
                </a:solidFill>
                <a:latin typeface="Times New Roman" pitchFamily="18" charset="0"/>
                <a:cs typeface="Times New Roman" pitchFamily="18" charset="0"/>
              </a:rPr>
              <a:t>Lai Châu(1200MW</a:t>
            </a:r>
            <a:r>
              <a:rPr lang="en-US" sz="2400" b="1">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77842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9" descr="Cong_nhan_than_Hon_Gai__lam_viec_trong_ham_lo"/>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0"/>
          <p:cNvSpPr txBox="1">
            <a:spLocks noChangeArrowheads="1"/>
          </p:cNvSpPr>
          <p:nvPr/>
        </p:nvSpPr>
        <p:spPr bwMode="auto">
          <a:xfrm>
            <a:off x="0" y="1"/>
            <a:ext cx="990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b="1" smtClean="0">
                <a:solidFill>
                  <a:srgbClr val="FF0000"/>
                </a:solidFill>
                <a:latin typeface="Times New Roman" pitchFamily="18" charset="0"/>
              </a:rPr>
              <a:t>THAN</a:t>
            </a:r>
          </a:p>
        </p:txBody>
      </p:sp>
      <p:pic>
        <p:nvPicPr>
          <p:cNvPr id="15364" name="Picture 35" descr="L%E1%BA%A5y%20m%E1%BA%ABu%20kh%C3%B4ng%20kh%C3%AD%20t%E1%BA%A1i%20khai%20tr%C6%B0%E1%BB%9Dng%20m%E1%BB%8F%20s%E1%BA%AFt%20Qu%C3%BD%20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38"/>
          <p:cNvSpPr txBox="1">
            <a:spLocks noChangeArrowheads="1"/>
          </p:cNvSpPr>
          <p:nvPr/>
        </p:nvSpPr>
        <p:spPr bwMode="auto">
          <a:xfrm>
            <a:off x="8305800" y="1"/>
            <a:ext cx="685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1600" b="1" smtClean="0">
                <a:solidFill>
                  <a:srgbClr val="FF0000"/>
                </a:solidFill>
                <a:latin typeface="Times New Roman" pitchFamily="18" charset="0"/>
              </a:rPr>
              <a:t>SẮT</a:t>
            </a:r>
          </a:p>
        </p:txBody>
      </p:sp>
      <p:pic>
        <p:nvPicPr>
          <p:cNvPr id="15366" name="Picture 40" descr="Apatit-lao-c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95676"/>
            <a:ext cx="46482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41"/>
          <p:cNvSpPr txBox="1">
            <a:spLocks noChangeArrowheads="1"/>
          </p:cNvSpPr>
          <p:nvPr/>
        </p:nvSpPr>
        <p:spPr bwMode="auto">
          <a:xfrm>
            <a:off x="8077200" y="6491289"/>
            <a:ext cx="1066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b="1" smtClean="0">
                <a:solidFill>
                  <a:srgbClr val="FF0000"/>
                </a:solidFill>
                <a:latin typeface="Times New Roman" pitchFamily="18" charset="0"/>
              </a:rPr>
              <a:t>APATIT</a:t>
            </a:r>
          </a:p>
        </p:txBody>
      </p:sp>
      <p:pic>
        <p:nvPicPr>
          <p:cNvPr id="15368" name="Picture 43" descr="quang d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44"/>
          <p:cNvSpPr txBox="1">
            <a:spLocks noChangeArrowheads="1"/>
          </p:cNvSpPr>
          <p:nvPr/>
        </p:nvSpPr>
        <p:spPr bwMode="auto">
          <a:xfrm>
            <a:off x="0" y="6491289"/>
            <a:ext cx="914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b="1" smtClean="0">
                <a:solidFill>
                  <a:srgbClr val="FF0000"/>
                </a:solidFill>
                <a:latin typeface="Times New Roman" pitchFamily="18" charset="0"/>
              </a:rPr>
              <a:t>ĐỒNG</a:t>
            </a:r>
          </a:p>
        </p:txBody>
      </p:sp>
      <p:sp>
        <p:nvSpPr>
          <p:cNvPr id="284717" name="Text Box 45"/>
          <p:cNvSpPr txBox="1">
            <a:spLocks noChangeArrowheads="1"/>
          </p:cNvSpPr>
          <p:nvPr/>
        </p:nvSpPr>
        <p:spPr bwMode="auto">
          <a:xfrm>
            <a:off x="76200" y="3200401"/>
            <a:ext cx="90678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800" b="1" smtClean="0">
                <a:solidFill>
                  <a:srgbClr val="0000FF"/>
                </a:solidFill>
                <a:latin typeface="Times New Roman" pitchFamily="18" charset="0"/>
              </a:rPr>
              <a:t>Khai thác than (Quảng Ninh), sắt(Thái Nguyên, Yên Bái), Apatit (Lào Cai),…</a:t>
            </a:r>
          </a:p>
        </p:txBody>
      </p:sp>
    </p:spTree>
    <p:extLst>
      <p:ext uri="{BB962C8B-B14F-4D97-AF65-F5344CB8AC3E}">
        <p14:creationId xmlns:p14="http://schemas.microsoft.com/office/powerpoint/2010/main" val="30514129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4717"/>
                                        </p:tgtEl>
                                        <p:attrNameLst>
                                          <p:attrName>style.visibility</p:attrName>
                                        </p:attrNameLst>
                                      </p:cBhvr>
                                      <p:to>
                                        <p:strVal val="visible"/>
                                      </p:to>
                                    </p:set>
                                    <p:animEffect transition="in" filter="box(in)">
                                      <p:cBhvr>
                                        <p:cTn id="7" dur="1000"/>
                                        <p:tgtEl>
                                          <p:spTgt spid="284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2599</TotalTime>
  <Words>1370</Words>
  <Application>Microsoft Office PowerPoint</Application>
  <PresentationFormat>On-screen Show (4:3)</PresentationFormat>
  <Paragraphs>132</Paragraphs>
  <Slides>33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.VnArabiaH</vt:lpstr>
      <vt:lpstr>.VnArial Narrow</vt:lpstr>
      <vt:lpstr>Arial</vt:lpstr>
      <vt:lpstr>Calibri</vt:lpstr>
      <vt:lpstr>Times  New Roman</vt:lpstr>
      <vt:lpstr>Times New Roman</vt:lpstr>
      <vt:lpstr>VNI-Times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260</cp:revision>
  <dcterms:created xsi:type="dcterms:W3CDTF">2015-03-22T01:00:01Z</dcterms:created>
  <dcterms:modified xsi:type="dcterms:W3CDTF">2022-07-31T11:25:03Z</dcterms:modified>
</cp:coreProperties>
</file>